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468" r:id="rId2"/>
    <p:sldId id="429" r:id="rId3"/>
    <p:sldId id="472" r:id="rId4"/>
    <p:sldId id="431" r:id="rId5"/>
    <p:sldId id="432" r:id="rId6"/>
    <p:sldId id="433" r:id="rId7"/>
    <p:sldId id="434" r:id="rId8"/>
    <p:sldId id="435" r:id="rId9"/>
    <p:sldId id="436" r:id="rId10"/>
    <p:sldId id="437" r:id="rId11"/>
    <p:sldId id="438" r:id="rId12"/>
    <p:sldId id="439" r:id="rId13"/>
    <p:sldId id="473" r:id="rId14"/>
    <p:sldId id="441" r:id="rId15"/>
    <p:sldId id="442" r:id="rId16"/>
    <p:sldId id="443" r:id="rId17"/>
    <p:sldId id="444" r:id="rId18"/>
    <p:sldId id="445" r:id="rId19"/>
    <p:sldId id="446" r:id="rId20"/>
    <p:sldId id="470"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07">
          <p15:clr>
            <a:srgbClr val="A4A3A4"/>
          </p15:clr>
        </p15:guide>
        <p15:guide id="2" orient="horz" pos="1033">
          <p15:clr>
            <a:srgbClr val="A4A3A4"/>
          </p15:clr>
        </p15:guide>
        <p15:guide id="3" orient="horz" pos="2307">
          <p15:clr>
            <a:srgbClr val="A4A3A4"/>
          </p15:clr>
        </p15:guide>
        <p15:guide id="4" orient="horz" pos="574">
          <p15:clr>
            <a:srgbClr val="A4A3A4"/>
          </p15:clr>
        </p15:guide>
        <p15:guide id="5" orient="horz" pos="393">
          <p15:clr>
            <a:srgbClr val="A4A3A4"/>
          </p15:clr>
        </p15:guide>
        <p15:guide id="6" orient="horz" pos="3804">
          <p15:clr>
            <a:srgbClr val="A4A3A4"/>
          </p15:clr>
        </p15:guide>
        <p15:guide id="7" orient="horz" pos="3499">
          <p15:clr>
            <a:srgbClr val="A4A3A4"/>
          </p15:clr>
        </p15:guide>
        <p15:guide id="8" orient="horz" pos="3638">
          <p15:clr>
            <a:srgbClr val="A4A3A4"/>
          </p15:clr>
        </p15:guide>
        <p15:guide id="9" pos="5459">
          <p15:clr>
            <a:srgbClr val="A4A3A4"/>
          </p15:clr>
        </p15:guide>
        <p15:guide id="10" pos="661">
          <p15:clr>
            <a:srgbClr val="A4A3A4"/>
          </p15:clr>
        </p15:guide>
        <p15:guide id="11" pos="376">
          <p15:clr>
            <a:srgbClr val="A4A3A4"/>
          </p15:clr>
        </p15:guide>
        <p15:guide id="12" pos="1540">
          <p15:clr>
            <a:srgbClr val="A4A3A4"/>
          </p15:clr>
        </p15:guide>
        <p15:guide id="13" pos="5183">
          <p15:clr>
            <a:srgbClr val="A4A3A4"/>
          </p15:clr>
        </p15:guide>
        <p15:guide id="14" pos="3180">
          <p15:clr>
            <a:srgbClr val="A4A3A4"/>
          </p15:clr>
        </p15:guide>
        <p15:guide id="15" pos="1013">
          <p15:clr>
            <a:srgbClr val="A4A3A4"/>
          </p15:clr>
        </p15:guide>
        <p15:guide id="16" pos="30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F7931D"/>
    <a:srgbClr val="00529B"/>
    <a:srgbClr val="595959"/>
    <a:srgbClr val="E6E1D2"/>
    <a:srgbClr val="D5CCB3"/>
    <a:srgbClr val="5B6458"/>
    <a:srgbClr val="00134E"/>
    <a:srgbClr val="79DCFF"/>
    <a:srgbClr val="BDC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8" autoAdjust="0"/>
    <p:restoredTop sz="71993" autoAdjust="0"/>
  </p:normalViewPr>
  <p:slideViewPr>
    <p:cSldViewPr snapToGrid="0">
      <p:cViewPr varScale="1">
        <p:scale>
          <a:sx n="52" d="100"/>
          <a:sy n="52" d="100"/>
        </p:scale>
        <p:origin x="1980" y="66"/>
      </p:cViewPr>
      <p:guideLst>
        <p:guide orient="horz" pos="4207"/>
        <p:guide orient="horz" pos="1033"/>
        <p:guide orient="horz" pos="2307"/>
        <p:guide orient="horz" pos="574"/>
        <p:guide orient="horz" pos="393"/>
        <p:guide orient="horz" pos="3804"/>
        <p:guide orient="horz" pos="3499"/>
        <p:guide orient="horz" pos="3638"/>
        <p:guide pos="5459"/>
        <p:guide pos="661"/>
        <p:guide pos="376"/>
        <p:guide pos="1540"/>
        <p:guide pos="5183"/>
        <p:guide pos="3180"/>
        <p:guide pos="1013"/>
        <p:guide pos="3032"/>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72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BDDCA9AC-8B3E-EB47-983E-31E1F310EEFA}" type="datetimeFigureOut">
              <a:rPr lang="en-US"/>
              <a:pPr>
                <a:defRPr/>
              </a:pPr>
              <a:t>9/7/2017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0713B4FF-8E6A-564E-8075-9260C531D1FA}" type="slidenum">
              <a:rPr lang="en-US"/>
              <a:pPr>
                <a:defRPr/>
              </a:pPr>
              <a:t>‹#›</a:t>
            </a:fld>
            <a:endParaRPr lang="en-US"/>
          </a:p>
        </p:txBody>
      </p:sp>
    </p:spTree>
    <p:extLst>
      <p:ext uri="{BB962C8B-B14F-4D97-AF65-F5344CB8AC3E}">
        <p14:creationId xmlns:p14="http://schemas.microsoft.com/office/powerpoint/2010/main" val="220005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E1366D95-0B9E-7E40-9A00-CA9A0488889D}" type="datetimeFigureOut">
              <a:rPr lang="en-US"/>
              <a:pPr>
                <a:defRPr/>
              </a:pPr>
              <a:t>9/7/2017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A3CF1E9C-24E6-9647-8D43-96403AF0BB63}" type="slidenum">
              <a:rPr lang="en-US"/>
              <a:pPr>
                <a:defRPr/>
              </a:pPr>
              <a:t>‹#›</a:t>
            </a:fld>
            <a:endParaRPr lang="en-US"/>
          </a:p>
        </p:txBody>
      </p:sp>
    </p:spTree>
    <p:extLst>
      <p:ext uri="{BB962C8B-B14F-4D97-AF65-F5344CB8AC3E}">
        <p14:creationId xmlns:p14="http://schemas.microsoft.com/office/powerpoint/2010/main" val="287649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179388"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2pPr>
    <a:lvl3pPr marL="338138" indent="-15875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3pPr>
    <a:lvl4pPr marL="517525"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4pPr>
    <a:lvl5pPr marL="695325" indent="-1778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cs typeface="Times New Roman" pitchFamily="18" charset="0"/>
              </a:rPr>
              <a:t>Note to Presenter:</a:t>
            </a:r>
            <a:r>
              <a:rPr lang="en-US" dirty="0">
                <a:cs typeface="Times New Roman" pitchFamily="18" charset="0"/>
              </a:rPr>
              <a:t> Use this PowerPoint presentation to help your students understand their PSAT/NMSQT results and benefit from the feedback provided on their score reports. The notes provided throughout the presentation can be read aloud to students or used simply as reference information.</a:t>
            </a:r>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a:t>
            </a:fld>
            <a:endParaRPr lang="en-US"/>
          </a:p>
        </p:txBody>
      </p:sp>
    </p:spTree>
    <p:extLst>
      <p:ext uri="{BB962C8B-B14F-4D97-AF65-F5344CB8AC3E}">
        <p14:creationId xmlns:p14="http://schemas.microsoft.com/office/powerpoint/2010/main" val="386822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dirty="0">
                <a:cs typeface="Times New Roman" pitchFamily="18" charset="0"/>
              </a:rPr>
              <a:t>Your Skills Section</a:t>
            </a:r>
          </a:p>
          <a:p>
            <a:pPr eaLnBrk="1" hangingPunct="1">
              <a:lnSpc>
                <a:spcPct val="90000"/>
              </a:lnSpc>
              <a:spcBef>
                <a:spcPct val="0"/>
              </a:spcBef>
            </a:pPr>
            <a:endParaRPr lang="en-US" dirty="0">
              <a:cs typeface="Times New Roman" pitchFamily="18" charset="0"/>
            </a:endParaRPr>
          </a:p>
          <a:p>
            <a:pPr eaLnBrk="1" hangingPunct="1">
              <a:lnSpc>
                <a:spcPct val="90000"/>
              </a:lnSpc>
              <a:spcBef>
                <a:spcPct val="0"/>
              </a:spcBef>
            </a:pPr>
            <a:r>
              <a:rPr lang="en-US" dirty="0">
                <a:cs typeface="Times New Roman" pitchFamily="18" charset="0"/>
              </a:rPr>
              <a:t>The “Your Skills” section is a valuable part of your PSAT/NMSQT results, showing you a complete picture of how you performed on the different skills tested by the PSAT/NMSQT. Take a closer look to see where you did well and where you might want to improve. </a:t>
            </a:r>
          </a:p>
          <a:p>
            <a:pPr eaLnBrk="1" hangingPunct="1">
              <a:spcBef>
                <a:spcPct val="0"/>
              </a:spcBef>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2B4A9-A9A9-44EE-82A7-69B58C043CFC}"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45384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a:cs typeface="Times New Roman" pitchFamily="18" charset="0"/>
              </a:rPr>
              <a:t>The same skills are tested on the SAT. To get more practice before you take that test, try the hundreds of practice questions available online at www.collegeboard.org/quickstart. </a:t>
            </a:r>
          </a:p>
          <a:p>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11</a:t>
            </a:fld>
            <a:endParaRPr lang="en-US"/>
          </a:p>
        </p:txBody>
      </p:sp>
    </p:spTree>
    <p:extLst>
      <p:ext uri="{BB962C8B-B14F-4D97-AF65-F5344CB8AC3E}">
        <p14:creationId xmlns:p14="http://schemas.microsoft.com/office/powerpoint/2010/main" val="358859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lnSpc>
                <a:spcPct val="90000"/>
              </a:lnSpc>
              <a:spcBef>
                <a:spcPts val="0"/>
              </a:spcBef>
              <a:spcAft>
                <a:spcPts val="0"/>
              </a:spcAft>
              <a:defRPr/>
            </a:pPr>
            <a:r>
              <a:rPr lang="en-US" sz="1000" b="1" dirty="0">
                <a:cs typeface="Times New Roman" pitchFamily="18" charset="0"/>
              </a:rPr>
              <a:t>Review Your Answers Section</a:t>
            </a:r>
            <a:endParaRPr lang="en-US" sz="1000" dirty="0">
              <a:cs typeface="Times New Roman" pitchFamily="18" charset="0"/>
            </a:endParaRPr>
          </a:p>
          <a:p>
            <a:pPr eaLnBrk="1" fontAlgn="auto" hangingPunct="1">
              <a:lnSpc>
                <a:spcPct val="90000"/>
              </a:lnSpc>
              <a:spcBef>
                <a:spcPts val="0"/>
              </a:spcBef>
              <a:spcAft>
                <a:spcPts val="0"/>
              </a:spcAft>
              <a:defRPr/>
            </a:pPr>
            <a:endParaRPr lang="en-US" sz="1000" dirty="0">
              <a:cs typeface="Times New Roman" pitchFamily="18" charset="0"/>
            </a:endParaRPr>
          </a:p>
          <a:p>
            <a:pPr eaLnBrk="1" fontAlgn="auto" hangingPunct="1">
              <a:lnSpc>
                <a:spcPct val="90000"/>
              </a:lnSpc>
              <a:spcBef>
                <a:spcPts val="0"/>
              </a:spcBef>
              <a:spcAft>
                <a:spcPts val="0"/>
              </a:spcAft>
              <a:defRPr/>
            </a:pPr>
            <a:r>
              <a:rPr lang="en-US" sz="1000" dirty="0">
                <a:cs typeface="Times New Roman" pitchFamily="18" charset="0"/>
              </a:rPr>
              <a:t>The middle section of the report is the “Review Your Answers” section. When you receive your results, you will also get your test book, the one you used when you took the test. Be sure to ask for your test book if you don’t have it.</a:t>
            </a:r>
          </a:p>
          <a:p>
            <a:pPr eaLnBrk="1" fontAlgn="auto" hangingPunct="1">
              <a:lnSpc>
                <a:spcPct val="90000"/>
              </a:lnSpc>
              <a:spcBef>
                <a:spcPts val="0"/>
              </a:spcBef>
              <a:spcAft>
                <a:spcPts val="0"/>
              </a:spcAft>
              <a:defRPr/>
            </a:pPr>
            <a:endParaRPr lang="en-US" sz="1000" dirty="0">
              <a:cs typeface="Times New Roman" pitchFamily="18" charset="0"/>
            </a:endParaRPr>
          </a:p>
          <a:p>
            <a:pPr eaLnBrk="1" fontAlgn="auto" hangingPunct="1">
              <a:lnSpc>
                <a:spcPct val="90000"/>
              </a:lnSpc>
              <a:spcBef>
                <a:spcPts val="0"/>
              </a:spcBef>
              <a:spcAft>
                <a:spcPts val="0"/>
              </a:spcAft>
              <a:defRPr/>
            </a:pPr>
            <a:endParaRPr lang="en-US" sz="1000" dirty="0">
              <a:cs typeface="Times New Roman" pitchFamily="18" charset="0"/>
            </a:endParaRP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94211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lnSpc>
                <a:spcPct val="90000"/>
              </a:lnSpc>
              <a:spcBef>
                <a:spcPts val="0"/>
              </a:spcBef>
              <a:spcAft>
                <a:spcPts val="0"/>
              </a:spcAft>
              <a:defRPr/>
            </a:pPr>
            <a:r>
              <a:rPr lang="en-US" sz="1000" b="1" dirty="0">
                <a:cs typeface="Times New Roman" pitchFamily="18" charset="0"/>
              </a:rPr>
              <a:t>Use your Test Book</a:t>
            </a:r>
            <a:r>
              <a:rPr lang="en-US" sz="1000" dirty="0">
                <a:cs typeface="Times New Roman" pitchFamily="18" charset="0"/>
              </a:rPr>
              <a:t>:</a:t>
            </a:r>
          </a:p>
          <a:p>
            <a:pPr eaLnBrk="1" fontAlgn="auto" hangingPunct="1">
              <a:lnSpc>
                <a:spcPct val="90000"/>
              </a:lnSpc>
              <a:spcBef>
                <a:spcPts val="0"/>
              </a:spcBef>
              <a:spcAft>
                <a:spcPts val="0"/>
              </a:spcAft>
              <a:defRPr/>
            </a:pPr>
            <a:endParaRPr lang="en-US" sz="1000" dirty="0">
              <a:cs typeface="Times New Roman" pitchFamily="18" charset="0"/>
            </a:endParaRPr>
          </a:p>
          <a:p>
            <a:pPr eaLnBrk="1" fontAlgn="auto" hangingPunct="1">
              <a:lnSpc>
                <a:spcPct val="90000"/>
              </a:lnSpc>
              <a:spcBef>
                <a:spcPts val="0"/>
              </a:spcBef>
              <a:spcAft>
                <a:spcPts val="0"/>
              </a:spcAft>
              <a:defRPr/>
            </a:pPr>
            <a:r>
              <a:rPr lang="en-US" sz="1000" dirty="0">
                <a:cs typeface="Times New Roman" pitchFamily="18" charset="0"/>
              </a:rPr>
              <a:t>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a:t>
            </a:r>
          </a:p>
          <a:p>
            <a:pPr eaLnBrk="1" fontAlgn="auto" hangingPunct="1">
              <a:lnSpc>
                <a:spcPct val="90000"/>
              </a:lnSpc>
              <a:spcBef>
                <a:spcPts val="0"/>
              </a:spcBef>
              <a:spcAft>
                <a:spcPts val="0"/>
              </a:spcAft>
              <a:defRPr/>
            </a:pPr>
            <a:endParaRPr lang="en-US" sz="1000" dirty="0">
              <a:cs typeface="Times New Roman" pitchFamily="18" charset="0"/>
            </a:endParaRPr>
          </a:p>
          <a:p>
            <a:pPr eaLnBrk="1" fontAlgn="auto" hangingPunct="1">
              <a:lnSpc>
                <a:spcPct val="90000"/>
              </a:lnSpc>
              <a:spcBef>
                <a:spcPts val="0"/>
              </a:spcBef>
              <a:spcAft>
                <a:spcPts val="0"/>
              </a:spcAft>
              <a:defRPr/>
            </a:pPr>
            <a:r>
              <a:rPr lang="en-US" sz="1000" b="1" dirty="0">
                <a:cs typeface="Times New Roman" pitchFamily="18" charset="0"/>
              </a:rPr>
              <a:t>Four Columns</a:t>
            </a:r>
            <a:r>
              <a:rPr lang="en-US" sz="1000" dirty="0">
                <a:cs typeface="Times New Roman" pitchFamily="18" charset="0"/>
              </a:rPr>
              <a:t>: The Critical Reading, Mathematics, and Writing Skills sections of your score report all contain the following information. </a:t>
            </a:r>
          </a:p>
          <a:p>
            <a:pPr marL="860425" lvl="2" indent="-228600" eaLnBrk="1" fontAlgn="auto" hangingPunct="1">
              <a:lnSpc>
                <a:spcPct val="90000"/>
              </a:lnSpc>
              <a:spcBef>
                <a:spcPts val="0"/>
              </a:spcBef>
              <a:spcAft>
                <a:spcPts val="0"/>
              </a:spcAft>
              <a:buFontTx/>
              <a:buChar char="•"/>
              <a:defRPr/>
            </a:pPr>
            <a:r>
              <a:rPr lang="en-US" sz="1000" dirty="0">
                <a:cs typeface="Times New Roman" pitchFamily="18" charset="0"/>
              </a:rPr>
              <a:t>The </a:t>
            </a:r>
            <a:r>
              <a:rPr lang="en-US" sz="1000" b="1" dirty="0">
                <a:cs typeface="Times New Roman" pitchFamily="18" charset="0"/>
              </a:rPr>
              <a:t>first</a:t>
            </a:r>
            <a:r>
              <a:rPr lang="en-US" sz="1000" dirty="0">
                <a:cs typeface="Times New Roman" pitchFamily="18" charset="0"/>
              </a:rPr>
              <a:t> column displays the number of each question as it appeared in the test booklet. </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401589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lnSpc>
                <a:spcPct val="90000"/>
              </a:lnSpc>
              <a:spcBef>
                <a:spcPts val="0"/>
              </a:spcBef>
              <a:spcAft>
                <a:spcPts val="0"/>
              </a:spcAft>
              <a:defRPr/>
            </a:pPr>
            <a:endParaRPr lang="en-US" sz="1000" dirty="0">
              <a:cs typeface="Times New Roman" pitchFamily="18" charset="0"/>
            </a:endParaRPr>
          </a:p>
          <a:p>
            <a:pPr marL="860425" lvl="2" indent="-228600" eaLnBrk="1" fontAlgn="auto" hangingPunct="1">
              <a:lnSpc>
                <a:spcPct val="90000"/>
              </a:lnSpc>
              <a:spcBef>
                <a:spcPts val="0"/>
              </a:spcBef>
              <a:spcAft>
                <a:spcPts val="0"/>
              </a:spcAft>
              <a:buFontTx/>
              <a:buChar char="•"/>
              <a:defRPr/>
            </a:pPr>
            <a:r>
              <a:rPr lang="en-US" sz="1000" dirty="0">
                <a:cs typeface="Times New Roman" pitchFamily="18" charset="0"/>
              </a:rPr>
              <a:t>The </a:t>
            </a:r>
            <a:r>
              <a:rPr lang="en-US" sz="1000" b="1" dirty="0">
                <a:cs typeface="Times New Roman" pitchFamily="18" charset="0"/>
              </a:rPr>
              <a:t>second</a:t>
            </a:r>
            <a:r>
              <a:rPr lang="en-US" sz="1000" dirty="0">
                <a:cs typeface="Times New Roman" pitchFamily="18" charset="0"/>
              </a:rPr>
              <a:t> column displays the correct answer to each question. </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91624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860425" lvl="2" indent="-228600" eaLnBrk="1" fontAlgn="auto" hangingPunct="1">
              <a:lnSpc>
                <a:spcPct val="90000"/>
              </a:lnSpc>
              <a:spcBef>
                <a:spcPts val="0"/>
              </a:spcBef>
              <a:spcAft>
                <a:spcPts val="0"/>
              </a:spcAft>
              <a:buFontTx/>
              <a:buChar char="•"/>
              <a:defRPr/>
            </a:pPr>
            <a:r>
              <a:rPr lang="en-US" sz="1000" dirty="0">
                <a:cs typeface="Times New Roman" pitchFamily="18" charset="0"/>
              </a:rPr>
              <a:t> In the </a:t>
            </a:r>
            <a:r>
              <a:rPr lang="en-US" sz="1000" b="1" dirty="0">
                <a:cs typeface="Times New Roman" pitchFamily="18" charset="0"/>
              </a:rPr>
              <a:t>third</a:t>
            </a:r>
            <a:r>
              <a:rPr lang="en-US" sz="1000" dirty="0">
                <a:cs typeface="Times New Roman" pitchFamily="18" charset="0"/>
              </a:rPr>
              <a:t> column you will see the answers that you chose:</a:t>
            </a:r>
          </a:p>
          <a:p>
            <a:pPr marL="1317625" lvl="3" indent="-228600" eaLnBrk="1" fontAlgn="auto" hangingPunct="1">
              <a:lnSpc>
                <a:spcPct val="90000"/>
              </a:lnSpc>
              <a:spcBef>
                <a:spcPts val="0"/>
              </a:spcBef>
              <a:spcAft>
                <a:spcPts val="0"/>
              </a:spcAft>
              <a:defRPr/>
            </a:pPr>
            <a:r>
              <a:rPr lang="en-US" sz="1000" dirty="0">
                <a:cs typeface="Times New Roman" pitchFamily="18" charset="0"/>
              </a:rPr>
              <a:t>-a checkmark means CORRECT</a:t>
            </a:r>
          </a:p>
          <a:p>
            <a:pPr marL="1317625" lvl="3" indent="-228600" eaLnBrk="1" fontAlgn="auto" hangingPunct="1">
              <a:lnSpc>
                <a:spcPct val="90000"/>
              </a:lnSpc>
              <a:spcBef>
                <a:spcPts val="0"/>
              </a:spcBef>
              <a:spcAft>
                <a:spcPts val="0"/>
              </a:spcAft>
              <a:defRPr/>
            </a:pPr>
            <a:r>
              <a:rPr lang="en-US" sz="1000" dirty="0">
                <a:cs typeface="Times New Roman" pitchFamily="18" charset="0"/>
              </a:rPr>
              <a:t>-O means OMITTED</a:t>
            </a:r>
          </a:p>
          <a:p>
            <a:pPr marL="1317625" lvl="3" indent="-228600" eaLnBrk="1" fontAlgn="auto" hangingPunct="1">
              <a:lnSpc>
                <a:spcPct val="90000"/>
              </a:lnSpc>
              <a:spcBef>
                <a:spcPts val="0"/>
              </a:spcBef>
              <a:spcAft>
                <a:spcPts val="0"/>
              </a:spcAft>
              <a:defRPr/>
            </a:pPr>
            <a:r>
              <a:rPr lang="en-US" sz="1000" dirty="0">
                <a:cs typeface="Times New Roman" pitchFamily="18" charset="0"/>
              </a:rPr>
              <a:t>-an alphanumeric letter shows the incorrect answer you chose</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306095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860425" lvl="2" indent="-228600" eaLnBrk="1" fontAlgn="auto" hangingPunct="1">
              <a:lnSpc>
                <a:spcPct val="90000"/>
              </a:lnSpc>
              <a:spcBef>
                <a:spcPts val="0"/>
              </a:spcBef>
              <a:spcAft>
                <a:spcPts val="0"/>
              </a:spcAft>
              <a:buFontTx/>
              <a:buChar char="•"/>
              <a:defRPr/>
            </a:pPr>
            <a:r>
              <a:rPr lang="en-US" sz="1000" dirty="0">
                <a:cs typeface="Times New Roman" pitchFamily="18" charset="0"/>
              </a:rPr>
              <a:t>In the </a:t>
            </a:r>
            <a:r>
              <a:rPr lang="en-US" sz="1000" b="1" dirty="0">
                <a:cs typeface="Times New Roman" pitchFamily="18" charset="0"/>
              </a:rPr>
              <a:t>fourth</a:t>
            </a:r>
            <a:r>
              <a:rPr lang="en-US" sz="1000" dirty="0">
                <a:cs typeface="Times New Roman" pitchFamily="18" charset="0"/>
              </a:rPr>
              <a:t> column we see the letters E, M, or H, which identify the level of difficulty of each question.</a:t>
            </a:r>
          </a:p>
          <a:p>
            <a:pPr marL="1317625" lvl="3" indent="-228600" eaLnBrk="1" fontAlgn="auto" hangingPunct="1">
              <a:lnSpc>
                <a:spcPct val="90000"/>
              </a:lnSpc>
              <a:spcBef>
                <a:spcPts val="0"/>
              </a:spcBef>
              <a:spcAft>
                <a:spcPts val="0"/>
              </a:spcAft>
              <a:defRPr/>
            </a:pPr>
            <a:r>
              <a:rPr lang="en-US" sz="1000" dirty="0">
                <a:cs typeface="Times New Roman" pitchFamily="18" charset="0"/>
              </a:rPr>
              <a:t>-E means EASY questions</a:t>
            </a:r>
          </a:p>
          <a:p>
            <a:pPr marL="1317625" lvl="3" indent="-228600" eaLnBrk="1" fontAlgn="auto" hangingPunct="1">
              <a:lnSpc>
                <a:spcPct val="90000"/>
              </a:lnSpc>
              <a:spcBef>
                <a:spcPts val="0"/>
              </a:spcBef>
              <a:spcAft>
                <a:spcPts val="0"/>
              </a:spcAft>
              <a:defRPr/>
            </a:pPr>
            <a:r>
              <a:rPr lang="en-US" sz="1000" dirty="0">
                <a:cs typeface="Times New Roman" pitchFamily="18" charset="0"/>
              </a:rPr>
              <a:t>-M means MEDIUM difficulty</a:t>
            </a:r>
          </a:p>
          <a:p>
            <a:pPr marL="1317625" lvl="3" indent="-228600" eaLnBrk="1" fontAlgn="auto" hangingPunct="1">
              <a:lnSpc>
                <a:spcPct val="90000"/>
              </a:lnSpc>
              <a:spcBef>
                <a:spcPts val="0"/>
              </a:spcBef>
              <a:spcAft>
                <a:spcPts val="0"/>
              </a:spcAft>
              <a:defRPr/>
            </a:pPr>
            <a:r>
              <a:rPr lang="en-US" sz="1000" dirty="0">
                <a:cs typeface="Times New Roman" pitchFamily="18" charset="0"/>
              </a:rPr>
              <a:t>-H means HARD (the most difficult questions on the test)</a:t>
            </a:r>
          </a:p>
          <a:p>
            <a:pPr marL="860425" lvl="2" indent="-228600" eaLnBrk="1" fontAlgn="auto" hangingPunct="1">
              <a:lnSpc>
                <a:spcPct val="90000"/>
              </a:lnSpc>
              <a:spcBef>
                <a:spcPts val="0"/>
              </a:spcBef>
              <a:spcAft>
                <a:spcPts val="0"/>
              </a:spcAft>
              <a:buFont typeface="Arial" pitchFamily="34" charset="0"/>
              <a:buChar char="•"/>
              <a:defRPr/>
            </a:pPr>
            <a:r>
              <a:rPr lang="en-US" sz="1000" dirty="0">
                <a:cs typeface="Times New Roman" pitchFamily="18" charset="0"/>
              </a:rPr>
              <a:t>Remember: This test is for high school juniors who are preparing for college, so it’s possible that an E or easy question might seem difficult to younger students.</a:t>
            </a:r>
          </a:p>
          <a:p>
            <a:pPr eaLnBrk="1" fontAlgn="auto" hangingPunct="1">
              <a:lnSpc>
                <a:spcPct val="90000"/>
              </a:lnSpc>
              <a:spcBef>
                <a:spcPts val="0"/>
              </a:spcBef>
              <a:spcAft>
                <a:spcPts val="0"/>
              </a:spcAft>
              <a:defRPr/>
            </a:pPr>
            <a:endParaRPr lang="en-US" sz="1000" dirty="0">
              <a:cs typeface="Times New Roman" pitchFamily="18" charset="0"/>
            </a:endParaRPr>
          </a:p>
          <a:p>
            <a:pPr eaLnBrk="1" fontAlgn="auto" hangingPunct="1">
              <a:lnSpc>
                <a:spcPct val="90000"/>
              </a:lnSpc>
              <a:spcBef>
                <a:spcPts val="0"/>
              </a:spcBef>
              <a:spcAft>
                <a:spcPts val="0"/>
              </a:spcAft>
              <a:defRPr/>
            </a:pPr>
            <a:endParaRPr lang="en-US" sz="1000" dirty="0">
              <a:cs typeface="Times New Roman" pitchFamily="18" charset="0"/>
            </a:endParaRPr>
          </a:p>
          <a:p>
            <a:pPr eaLnBrk="1" fontAlgn="auto" hangingPunct="1">
              <a:lnSpc>
                <a:spcPct val="90000"/>
              </a:lnSpc>
              <a:spcBef>
                <a:spcPts val="0"/>
              </a:spcBef>
              <a:spcAft>
                <a:spcPts val="0"/>
              </a:spcAft>
              <a:defRPr/>
            </a:pPr>
            <a:endParaRPr lang="en-US" sz="1000" dirty="0">
              <a:cs typeface="Times New Roman" pitchFamily="18" charset="0"/>
            </a:endParaRP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429464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cs typeface="Times New Roman" pitchFamily="18" charset="0"/>
              </a:rPr>
              <a:t>Review Your Answers: Mathematics Student-Produced Responses</a:t>
            </a:r>
          </a:p>
          <a:p>
            <a:pPr eaLnBrk="1" hangingPunct="1">
              <a:spcBef>
                <a:spcPct val="0"/>
              </a:spcBef>
            </a:pPr>
            <a:endParaRPr lang="en-US" dirty="0">
              <a:cs typeface="Times New Roman" pitchFamily="18" charset="0"/>
            </a:endParaRPr>
          </a:p>
          <a:p>
            <a:pPr eaLnBrk="1" hangingPunct="1">
              <a:spcBef>
                <a:spcPct val="0"/>
              </a:spcBef>
            </a:pPr>
            <a:r>
              <a:rPr lang="en-US" dirty="0">
                <a:cs typeface="Times New Roman" pitchFamily="18" charset="0"/>
              </a:rPr>
              <a:t>Not all the math questions on the PSAT/NMSQT are multiple-choice. The Math section contains Multiple-Choice and Student Produced Response Questions, or “grid-ins.” Here, you solved problems and then recorded answers on a grid. </a:t>
            </a:r>
          </a:p>
          <a:p>
            <a:pPr eaLnBrk="1" hangingPunct="1">
              <a:spcBef>
                <a:spcPct val="0"/>
              </a:spcBef>
            </a:pPr>
            <a:endParaRPr lang="en-US" dirty="0">
              <a:cs typeface="Times New Roman" pitchFamily="18"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C753D-7CEC-4F36-9342-4B1D4E812DC3}"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422699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Only answers gridded in the circles are scored. You receive no credit for answers, even correct ones, written in boxes and not gridded or gridded incorrectly.</a:t>
            </a:r>
          </a:p>
          <a:p>
            <a:pPr eaLnBrk="1" hangingPunct="1">
              <a:spcBef>
                <a:spcPct val="0"/>
              </a:spcBef>
            </a:pPr>
            <a:endParaRPr lang="en-US" dirty="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C753D-7CEC-4F36-9342-4B1D4E812DC3}" type="slidenum">
              <a:rPr lang="en-US" smtClean="0"/>
              <a:pPr fontAlgn="base">
                <a:spcBef>
                  <a:spcPct val="0"/>
                </a:spcBef>
                <a:spcAft>
                  <a:spcPct val="0"/>
                </a:spcAft>
                <a:defRPr/>
              </a:pPr>
              <a:t>18</a:t>
            </a:fld>
            <a:endParaRPr lang="en-US"/>
          </a:p>
        </p:txBody>
      </p:sp>
    </p:spTree>
    <p:extLst>
      <p:ext uri="{BB962C8B-B14F-4D97-AF65-F5344CB8AC3E}">
        <p14:creationId xmlns:p14="http://schemas.microsoft.com/office/powerpoint/2010/main" val="292153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cs typeface="Times New Roman" pitchFamily="18" charset="0"/>
              </a:rPr>
              <a:t>Next Steps</a:t>
            </a:r>
          </a:p>
          <a:p>
            <a:pPr eaLnBrk="1" hangingPunct="1">
              <a:spcBef>
                <a:spcPct val="0"/>
              </a:spcBef>
            </a:pPr>
            <a:endParaRPr lang="en-US" dirty="0">
              <a:cs typeface="Times New Roman" pitchFamily="18" charset="0"/>
            </a:endParaRPr>
          </a:p>
          <a:p>
            <a:pPr eaLnBrk="1" hangingPunct="1">
              <a:spcBef>
                <a:spcPct val="0"/>
              </a:spcBef>
            </a:pPr>
            <a:r>
              <a:rPr lang="en-US" dirty="0">
                <a:cs typeface="Times New Roman" pitchFamily="18" charset="0"/>
              </a:rPr>
              <a:t>This section provides students with</a:t>
            </a:r>
            <a:r>
              <a:rPr lang="en-US" baseline="0" dirty="0">
                <a:cs typeface="Times New Roman" pitchFamily="18" charset="0"/>
              </a:rPr>
              <a:t> their access code for My College QuickStart, where they can search for colleges, get a SAT study plan, and see their AP Potential. It also connects them to the SAT website where they can both register and practice for the test.</a:t>
            </a:r>
            <a:endParaRPr lang="en-US" dirty="0">
              <a:cs typeface="Times New Roman" pitchFamily="18" charset="0"/>
            </a:endParaRPr>
          </a:p>
          <a:p>
            <a:pPr eaLnBrk="1" hangingPunct="1">
              <a:spcBef>
                <a:spcPct val="0"/>
              </a:spcBef>
            </a:pP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54D9A-E20B-4DAE-8DC8-4E1578CAAFAF}"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140110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cs typeface="Times New Roman" pitchFamily="18" charset="0"/>
              </a:rPr>
              <a:t>There are 4 major parts to the PSAT/NMSQT Score Report:</a:t>
            </a:r>
          </a:p>
          <a:p>
            <a:pPr eaLnBrk="1" hangingPunct="1">
              <a:spcBef>
                <a:spcPct val="0"/>
              </a:spcBef>
            </a:pPr>
            <a:r>
              <a:rPr lang="en-US" dirty="0">
                <a:cs typeface="Times New Roman" pitchFamily="18" charset="0"/>
              </a:rPr>
              <a:t>	-Your Scores</a:t>
            </a:r>
          </a:p>
          <a:p>
            <a:pPr eaLnBrk="1" hangingPunct="1">
              <a:spcBef>
                <a:spcPct val="0"/>
              </a:spcBef>
            </a:pPr>
            <a:r>
              <a:rPr lang="en-US" dirty="0">
                <a:cs typeface="Times New Roman" pitchFamily="18" charset="0"/>
              </a:rPr>
              <a:t>	-Your Skills</a:t>
            </a:r>
          </a:p>
          <a:p>
            <a:pPr eaLnBrk="1" hangingPunct="1">
              <a:spcBef>
                <a:spcPct val="0"/>
              </a:spcBef>
            </a:pPr>
            <a:r>
              <a:rPr lang="en-US" dirty="0">
                <a:cs typeface="Times New Roman" pitchFamily="18" charset="0"/>
              </a:rPr>
              <a:t>	-Your Answers</a:t>
            </a:r>
          </a:p>
          <a:p>
            <a:pPr eaLnBrk="1" hangingPunct="1">
              <a:spcBef>
                <a:spcPct val="0"/>
              </a:spcBef>
            </a:pPr>
            <a:r>
              <a:rPr lang="en-US" dirty="0">
                <a:cs typeface="Times New Roman" pitchFamily="18" charset="0"/>
              </a:rPr>
              <a:t>	-Next Steps</a:t>
            </a:r>
          </a:p>
          <a:p>
            <a:pPr eaLnBrk="1" hangingPunct="1">
              <a:spcBef>
                <a:spcPct val="0"/>
              </a:spcBef>
            </a:pPr>
            <a:endParaRPr lang="en-US" dirty="0">
              <a:cs typeface="Times New Roman" pitchFamily="18" charset="0"/>
            </a:endParaRPr>
          </a:p>
          <a:p>
            <a:pPr eaLnBrk="1" hangingPunct="1">
              <a:spcBef>
                <a:spcPct val="0"/>
              </a:spcBef>
            </a:pPr>
            <a:r>
              <a:rPr lang="en-US" dirty="0">
                <a:cs typeface="Times New Roman" pitchFamily="18" charset="0"/>
              </a:rPr>
              <a:t>The score report shows how you performed on each of the three sections of the PSAT/NMSQT:</a:t>
            </a:r>
          </a:p>
          <a:p>
            <a:pPr eaLnBrk="1" hangingPunct="1">
              <a:spcBef>
                <a:spcPct val="0"/>
              </a:spcBef>
            </a:pPr>
            <a:r>
              <a:rPr lang="en-US" dirty="0">
                <a:cs typeface="Times New Roman" pitchFamily="18" charset="0"/>
              </a:rPr>
              <a:t>	-Critical Reading</a:t>
            </a:r>
          </a:p>
          <a:p>
            <a:pPr eaLnBrk="1" hangingPunct="1">
              <a:spcBef>
                <a:spcPct val="0"/>
              </a:spcBef>
            </a:pPr>
            <a:r>
              <a:rPr lang="en-US" dirty="0">
                <a:cs typeface="Times New Roman" pitchFamily="18" charset="0"/>
              </a:rPr>
              <a:t>	-Mathematics</a:t>
            </a:r>
          </a:p>
          <a:p>
            <a:pPr eaLnBrk="1" hangingPunct="1">
              <a:spcBef>
                <a:spcPct val="0"/>
              </a:spcBef>
            </a:pPr>
            <a:r>
              <a:rPr lang="en-US" dirty="0">
                <a:cs typeface="Times New Roman" pitchFamily="18" charset="0"/>
              </a:rPr>
              <a:t>	-Writing Skills</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2</a:t>
            </a:fld>
            <a:endParaRPr lang="en-US"/>
          </a:p>
        </p:txBody>
      </p:sp>
    </p:spTree>
    <p:extLst>
      <p:ext uri="{BB962C8B-B14F-4D97-AF65-F5344CB8AC3E}">
        <p14:creationId xmlns:p14="http://schemas.microsoft.com/office/powerpoint/2010/main" val="2058473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54D9A-E20B-4DAE-8DC8-4E1578CAAFAF}"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2565313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lnSpc>
                <a:spcPct val="90000"/>
              </a:lnSpc>
              <a:spcBef>
                <a:spcPct val="0"/>
              </a:spcBef>
            </a:pPr>
            <a:r>
              <a:rPr lang="en-US" b="1" dirty="0"/>
              <a:t>My College QuickStart</a:t>
            </a:r>
          </a:p>
          <a:p>
            <a:pPr eaLnBrk="1" hangingPunct="1">
              <a:lnSpc>
                <a:spcPct val="90000"/>
              </a:lnSpc>
              <a:spcBef>
                <a:spcPct val="0"/>
              </a:spcBef>
            </a:pPr>
            <a:endParaRPr lang="en-US" dirty="0"/>
          </a:p>
          <a:p>
            <a:pPr eaLnBrk="1" hangingPunct="1">
              <a:lnSpc>
                <a:spcPct val="90000"/>
              </a:lnSpc>
              <a:spcBef>
                <a:spcPct val="0"/>
              </a:spcBef>
            </a:pPr>
            <a:r>
              <a:rPr lang="en-US" dirty="0"/>
              <a:t>My College QuickStart is a free personalized college planning tool based on your PSAT/NMSQT results. It has six parts:</a:t>
            </a:r>
          </a:p>
          <a:p>
            <a:pPr eaLnBrk="1" hangingPunct="1">
              <a:lnSpc>
                <a:spcPct val="90000"/>
              </a:lnSpc>
              <a:spcBef>
                <a:spcPct val="0"/>
              </a:spcBef>
            </a:pPr>
            <a:endParaRPr lang="en-US" b="1" dirty="0"/>
          </a:p>
          <a:p>
            <a:pPr eaLnBrk="1" hangingPunct="1">
              <a:lnSpc>
                <a:spcPct val="90000"/>
              </a:lnSpc>
              <a:spcBef>
                <a:spcPct val="0"/>
              </a:spcBef>
              <a:buFontTx/>
              <a:buChar char="•"/>
            </a:pPr>
            <a:r>
              <a:rPr lang="en-US" b="1" u="sng" dirty="0"/>
              <a:t>My Online Score Report</a:t>
            </a:r>
            <a:r>
              <a:rPr lang="en-US" dirty="0"/>
              <a:t>: Review your online PSAT/NMSQT Score Report—you'll be able to sort answers and explanations by difficulty and question type. You'll also be able to view projected SAT score ranges, state percentiles, and more.</a:t>
            </a:r>
            <a:endParaRPr lang="en-US" b="1" dirty="0"/>
          </a:p>
          <a:p>
            <a:pPr eaLnBrk="1" hangingPunct="1">
              <a:lnSpc>
                <a:spcPct val="90000"/>
              </a:lnSpc>
              <a:spcBef>
                <a:spcPct val="0"/>
              </a:spcBef>
              <a:buFontTx/>
              <a:buChar char="•"/>
            </a:pPr>
            <a:r>
              <a:rPr lang="en-US" b="1" u="sng" dirty="0"/>
              <a:t>My SAT Study Plan</a:t>
            </a:r>
            <a:r>
              <a:rPr lang="en-US" dirty="0"/>
              <a:t>: Prepare for the SAT with a customized study plan based on your strengths and weaknesses, as determined by your PSAT/NMSQT performance.*</a:t>
            </a:r>
          </a:p>
          <a:p>
            <a:pPr eaLnBrk="1" hangingPunct="1">
              <a:lnSpc>
                <a:spcPct val="90000"/>
              </a:lnSpc>
              <a:spcBef>
                <a:spcPct val="0"/>
              </a:spcBef>
              <a:buFontTx/>
              <a:buChar char="•"/>
            </a:pPr>
            <a:r>
              <a:rPr lang="en-US" b="1" u="sng" dirty="0"/>
              <a:t>My Personality</a:t>
            </a:r>
            <a:r>
              <a:rPr lang="en-US" dirty="0"/>
              <a:t>: Take a personality test and </a:t>
            </a:r>
            <a:r>
              <a:rPr lang="en-US" sz="1200" kern="1200" dirty="0">
                <a:solidFill>
                  <a:schemeClr val="tx1"/>
                </a:solidFill>
                <a:latin typeface="+mn-lt"/>
                <a:ea typeface="+mn-ea"/>
                <a:cs typeface="+mn-cs"/>
              </a:rPr>
              <a:t>find majors and careers that fit your strengths and interests.</a:t>
            </a:r>
            <a:endParaRPr lang="en-US" dirty="0"/>
          </a:p>
          <a:p>
            <a:pPr eaLnBrk="1" hangingPunct="1">
              <a:lnSpc>
                <a:spcPct val="90000"/>
              </a:lnSpc>
              <a:spcBef>
                <a:spcPct val="0"/>
              </a:spcBef>
              <a:buFontTx/>
              <a:buChar char="•"/>
            </a:pPr>
            <a:r>
              <a:rPr lang="en-US" b="1" u="sng" dirty="0"/>
              <a:t>My Major &amp; Career Matches</a:t>
            </a:r>
            <a:r>
              <a:rPr lang="en-US" dirty="0"/>
              <a:t>: View a personalized list of suggested majors and careers, based on the information you provided when you took the PSAT/NMSQT.</a:t>
            </a:r>
            <a:r>
              <a:rPr lang="en-US" b="1" dirty="0"/>
              <a:t> </a:t>
            </a:r>
            <a:endParaRPr lang="en-US" dirty="0"/>
          </a:p>
          <a:p>
            <a:pPr marL="0" marR="0" indent="0" algn="l" defTabSz="914400" rtl="0" eaLnBrk="1" fontAlgn="base" latinLnBrk="0" hangingPunct="1">
              <a:lnSpc>
                <a:spcPct val="90000"/>
              </a:lnSpc>
              <a:spcBef>
                <a:spcPct val="0"/>
              </a:spcBef>
              <a:spcAft>
                <a:spcPct val="0"/>
              </a:spcAft>
              <a:buClrTx/>
              <a:buSzTx/>
              <a:buFontTx/>
              <a:buChar char="•"/>
              <a:tabLst/>
              <a:defRPr/>
            </a:pPr>
            <a:r>
              <a:rPr lang="en-US" b="1" u="sng" dirty="0"/>
              <a:t>My College Matches</a:t>
            </a:r>
            <a:r>
              <a:rPr lang="en-US" dirty="0"/>
              <a:t>: Get a starter list of colleges to explore based on the information you provided when you took the PSAT/NMSQT. Refine and customize your list to fit the college criteria that are important to you.</a:t>
            </a:r>
          </a:p>
          <a:p>
            <a:pPr marL="0" marR="0" indent="0" algn="l" defTabSz="914400" rtl="0" eaLnBrk="1" fontAlgn="base" latinLnBrk="0" hangingPunct="1">
              <a:lnSpc>
                <a:spcPct val="90000"/>
              </a:lnSpc>
              <a:spcBef>
                <a:spcPct val="0"/>
              </a:spcBef>
              <a:spcAft>
                <a:spcPct val="0"/>
              </a:spcAft>
              <a:buClrTx/>
              <a:buSzTx/>
              <a:buFontTx/>
              <a:buChar char="•"/>
              <a:tabLst/>
              <a:defRPr/>
            </a:pPr>
            <a:r>
              <a:rPr lang="en-US" b="1" u="sng" dirty="0"/>
              <a:t>My AP Potential</a:t>
            </a:r>
            <a:r>
              <a:rPr lang="en-US" dirty="0"/>
              <a:t>: </a:t>
            </a:r>
            <a:r>
              <a:rPr lang="en-US" sz="1200" kern="1200" dirty="0">
                <a:solidFill>
                  <a:schemeClr val="tx1"/>
                </a:solidFill>
                <a:latin typeface="+mn-lt"/>
                <a:ea typeface="+mn-ea"/>
                <a:cs typeface="+mn-cs"/>
              </a:rPr>
              <a:t>Get a head start on college level coursework and credits. See which AP courses you may be ready for and find out which courses are related to college majors that interest you.**</a:t>
            </a:r>
            <a:endParaRPr lang="en-US" dirty="0"/>
          </a:p>
          <a:p>
            <a:pPr eaLnBrk="1" hangingPunct="1">
              <a:lnSpc>
                <a:spcPct val="90000"/>
              </a:lnSpc>
              <a:spcBef>
                <a:spcPct val="0"/>
              </a:spcBef>
              <a:buFontTx/>
              <a:buNone/>
            </a:pPr>
            <a:endParaRPr lang="en-US" dirty="0"/>
          </a:p>
          <a:p>
            <a:pPr eaLnBrk="1" hangingPunct="1">
              <a:lnSpc>
                <a:spcPct val="90000"/>
              </a:lnSpc>
              <a:spcBef>
                <a:spcPct val="0"/>
              </a:spcBef>
            </a:pPr>
            <a:endParaRPr lang="en-US" dirty="0"/>
          </a:p>
          <a:p>
            <a:pPr eaLnBrk="1" hangingPunct="1">
              <a:lnSpc>
                <a:spcPct val="90000"/>
              </a:lnSpc>
              <a:spcBef>
                <a:spcPct val="0"/>
              </a:spcBef>
              <a:buFont typeface="Arial" pitchFamily="34" charset="0"/>
              <a:buChar char="•"/>
            </a:pPr>
            <a:r>
              <a:rPr lang="en-US" dirty="0"/>
              <a:t>My SAT Study Plan is only available to high school students.</a:t>
            </a:r>
          </a:p>
          <a:p>
            <a:pPr eaLnBrk="1" hangingPunct="1">
              <a:lnSpc>
                <a:spcPct val="90000"/>
              </a:lnSpc>
              <a:spcBef>
                <a:spcPct val="0"/>
              </a:spcBef>
              <a:buFont typeface="Arial" pitchFamily="34" charset="0"/>
              <a:buChar char="•"/>
            </a:pPr>
            <a:r>
              <a:rPr lang="en-US" dirty="0"/>
              <a:t>**</a:t>
            </a:r>
            <a:r>
              <a:rPr lang="en-US" sz="1200" kern="1200" dirty="0">
                <a:solidFill>
                  <a:schemeClr val="tx1"/>
                </a:solidFill>
                <a:latin typeface="+mn-lt"/>
                <a:ea typeface="+mn-ea"/>
                <a:cs typeface="+mn-cs"/>
              </a:rPr>
              <a:t>Feedback is not available for eighth-grade and younger students. Feedback for ninth-grade students is limited to AP U.S. History and AP World History.</a:t>
            </a:r>
            <a:endParaRPr lang="en-US" dirty="0"/>
          </a:p>
          <a:p>
            <a:pPr eaLnBrk="1" hangingPunct="1">
              <a:spcBef>
                <a:spcPct val="0"/>
              </a:spcBef>
            </a:pPr>
            <a:endParaRPr lang="en-US"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3C43A-B2F2-4FC2-92A4-37E4593DCAE6}"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242813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22</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My Online Score Report lets you learn about your test results:</a:t>
            </a:r>
          </a:p>
          <a:p>
            <a:pPr>
              <a:buFontTx/>
              <a:buChar char="•"/>
            </a:pPr>
            <a:r>
              <a:rPr lang="en-US" dirty="0"/>
              <a:t>View projected SAT score ranges. </a:t>
            </a:r>
          </a:p>
          <a:p>
            <a:endParaRPr lang="en-US" dirty="0"/>
          </a:p>
        </p:txBody>
      </p:sp>
    </p:spTree>
    <p:extLst>
      <p:ext uri="{BB962C8B-B14F-4D97-AF65-F5344CB8AC3E}">
        <p14:creationId xmlns:p14="http://schemas.microsoft.com/office/powerpoint/2010/main" val="3085457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23</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dirty="0"/>
              <a:t>Compare performance to state percentiles.</a:t>
            </a:r>
          </a:p>
          <a:p>
            <a:endParaRPr lang="en-US" dirty="0"/>
          </a:p>
        </p:txBody>
      </p:sp>
    </p:spTree>
    <p:extLst>
      <p:ext uri="{BB962C8B-B14F-4D97-AF65-F5344CB8AC3E}">
        <p14:creationId xmlns:p14="http://schemas.microsoft.com/office/powerpoint/2010/main" val="2624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24</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dirty="0"/>
              <a:t>Review your by the questions you omitted or answered incorrectly, by the question’s level of difficulty, or by skill.   </a:t>
            </a:r>
          </a:p>
          <a:p>
            <a:endParaRPr lang="en-US" dirty="0"/>
          </a:p>
        </p:txBody>
      </p:sp>
    </p:spTree>
    <p:extLst>
      <p:ext uri="{BB962C8B-B14F-4D97-AF65-F5344CB8AC3E}">
        <p14:creationId xmlns:p14="http://schemas.microsoft.com/office/powerpoint/2010/main" val="214839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25</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dirty="0"/>
              <a:t>Review questions and answer explanations.</a:t>
            </a:r>
          </a:p>
        </p:txBody>
      </p:sp>
    </p:spTree>
    <p:extLst>
      <p:ext uri="{BB962C8B-B14F-4D97-AF65-F5344CB8AC3E}">
        <p14:creationId xmlns:p14="http://schemas.microsoft.com/office/powerpoint/2010/main" val="2581636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D8E325-50E8-4702-AFBF-4176DC7768FF}" type="slidenum">
              <a:rPr lang="en-US"/>
              <a:pPr>
                <a:defRPr/>
              </a:pPr>
              <a:t>26</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r>
              <a:rPr lang="en-US" dirty="0"/>
              <a:t>My SAT Study Plan, creates a customized SAT study plan on your PSAT/NMSQT results. </a:t>
            </a:r>
          </a:p>
          <a:p>
            <a:pPr defTabSz="898525"/>
            <a:endParaRPr lang="en-US" dirty="0"/>
          </a:p>
        </p:txBody>
      </p:sp>
    </p:spTree>
    <p:extLst>
      <p:ext uri="{BB962C8B-B14F-4D97-AF65-F5344CB8AC3E}">
        <p14:creationId xmlns:p14="http://schemas.microsoft.com/office/powerpoint/2010/main" val="2535641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D8E325-50E8-4702-AFBF-4176DC7768FF}" type="slidenum">
              <a:rPr lang="en-US"/>
              <a:pPr>
                <a:defRPr/>
              </a:pPr>
              <a:t>27</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r>
              <a:rPr lang="en-US" dirty="0"/>
              <a:t>You can try hundreds of practice questions…</a:t>
            </a:r>
          </a:p>
          <a:p>
            <a:pPr defTabSz="898525"/>
            <a:endParaRPr lang="en-US" dirty="0"/>
          </a:p>
          <a:p>
            <a:pPr defTabSz="898525"/>
            <a:endParaRPr lang="en-US" dirty="0"/>
          </a:p>
        </p:txBody>
      </p:sp>
    </p:spTree>
    <p:extLst>
      <p:ext uri="{BB962C8B-B14F-4D97-AF65-F5344CB8AC3E}">
        <p14:creationId xmlns:p14="http://schemas.microsoft.com/office/powerpoint/2010/main" val="1672580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D8E325-50E8-4702-AFBF-4176DC7768FF}" type="slidenum">
              <a:rPr lang="en-US"/>
              <a:pPr>
                <a:defRPr/>
              </a:pPr>
              <a:t>28</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r>
              <a:rPr lang="en-US" dirty="0"/>
              <a:t>…and even try a full-length SAT practice test.</a:t>
            </a:r>
          </a:p>
        </p:txBody>
      </p:sp>
    </p:spTree>
    <p:extLst>
      <p:ext uri="{BB962C8B-B14F-4D97-AF65-F5344CB8AC3E}">
        <p14:creationId xmlns:p14="http://schemas.microsoft.com/office/powerpoint/2010/main" val="1957451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defTabSz="898525"/>
            <a:r>
              <a:rPr lang="en-US" dirty="0"/>
              <a:t>My Personality helps you better understand your strengths, interests, and preferences. </a:t>
            </a:r>
          </a:p>
        </p:txBody>
      </p:sp>
      <p:sp>
        <p:nvSpPr>
          <p:cNvPr id="4" name="Slide Number Placeholder 3"/>
          <p:cNvSpPr>
            <a:spLocks noGrp="1"/>
          </p:cNvSpPr>
          <p:nvPr>
            <p:ph type="sldNum" sz="quarter" idx="5"/>
          </p:nvPr>
        </p:nvSpPr>
        <p:spPr/>
        <p:txBody>
          <a:bodyPr/>
          <a:lstStyle/>
          <a:p>
            <a:pPr>
              <a:defRPr/>
            </a:pPr>
            <a:fld id="{8163238C-74A0-48FD-9EB2-2808C662A4AC}" type="slidenum">
              <a:rPr lang="en-US" smtClean="0"/>
              <a:pPr>
                <a:defRPr/>
              </a:pPr>
              <a:t>29</a:t>
            </a:fld>
            <a:endParaRPr lang="en-US"/>
          </a:p>
        </p:txBody>
      </p:sp>
    </p:spTree>
    <p:extLst>
      <p:ext uri="{BB962C8B-B14F-4D97-AF65-F5344CB8AC3E}">
        <p14:creationId xmlns:p14="http://schemas.microsoft.com/office/powerpoint/2010/main" val="247878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dirty="0">
                <a:cs typeface="Times New Roman" pitchFamily="18" charset="0"/>
              </a:rPr>
              <a:t>Your Scores</a:t>
            </a:r>
          </a:p>
          <a:p>
            <a:pPr eaLnBrk="1" fontAlgn="auto" hangingPunct="1">
              <a:spcBef>
                <a:spcPts val="0"/>
              </a:spcBef>
              <a:spcAft>
                <a:spcPts val="0"/>
              </a:spcAft>
              <a:defRPr/>
            </a:pPr>
            <a:endParaRPr lang="en-US" dirty="0">
              <a:cs typeface="Times New Roman" pitchFamily="18" charset="0"/>
            </a:endParaRPr>
          </a:p>
          <a:p>
            <a:pPr eaLnBrk="1" fontAlgn="auto" hangingPunct="1">
              <a:spcBef>
                <a:spcPts val="0"/>
              </a:spcBef>
              <a:spcAft>
                <a:spcPts val="0"/>
              </a:spcAft>
              <a:defRPr/>
            </a:pPr>
            <a:r>
              <a:rPr lang="en-US" dirty="0">
                <a:cs typeface="Times New Roman" pitchFamily="18" charset="0"/>
              </a:rPr>
              <a:t>PSAT/NMSQT scores are reported on a scale from 20 to 80. The sample here shows a score of 50 for the Critical Reading section.</a:t>
            </a:r>
          </a:p>
          <a:p>
            <a:pPr eaLnBrk="1" fontAlgn="auto" hangingPunct="1">
              <a:spcBef>
                <a:spcPts val="0"/>
              </a:spcBef>
              <a:spcAft>
                <a:spcPts val="0"/>
              </a:spcAft>
              <a:defRPr/>
            </a:pPr>
            <a:endParaRPr lang="en-US" dirty="0">
              <a:cs typeface="Times New Roman" pitchFamily="18" charset="0"/>
            </a:endParaRPr>
          </a:p>
          <a:p>
            <a:pPr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3</a:t>
            </a:fld>
            <a:endParaRPr lang="en-US"/>
          </a:p>
        </p:txBody>
      </p:sp>
    </p:spTree>
    <p:extLst>
      <p:ext uri="{BB962C8B-B14F-4D97-AF65-F5344CB8AC3E}">
        <p14:creationId xmlns:p14="http://schemas.microsoft.com/office/powerpoint/2010/main" val="26456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898525" rtl="0" eaLnBrk="0" fontAlgn="base" latinLnBrk="0" hangingPunct="0">
              <a:lnSpc>
                <a:spcPct val="100000"/>
              </a:lnSpc>
              <a:spcBef>
                <a:spcPct val="30000"/>
              </a:spcBef>
              <a:spcAft>
                <a:spcPct val="0"/>
              </a:spcAft>
              <a:buClrTx/>
              <a:buSzTx/>
              <a:buFontTx/>
              <a:buNone/>
              <a:tabLst/>
              <a:defRPr/>
            </a:pPr>
            <a:r>
              <a:rPr lang="en-US" dirty="0"/>
              <a:t>You can take a personality test to find your type and explore majors and careers that may be a good fit for you.</a:t>
            </a:r>
          </a:p>
          <a:p>
            <a:pPr defTabSz="898525"/>
            <a:endParaRPr lang="en-US" dirty="0"/>
          </a:p>
        </p:txBody>
      </p:sp>
      <p:sp>
        <p:nvSpPr>
          <p:cNvPr id="4" name="Slide Number Placeholder 3"/>
          <p:cNvSpPr>
            <a:spLocks noGrp="1"/>
          </p:cNvSpPr>
          <p:nvPr>
            <p:ph type="sldNum" sz="quarter" idx="5"/>
          </p:nvPr>
        </p:nvSpPr>
        <p:spPr/>
        <p:txBody>
          <a:bodyPr/>
          <a:lstStyle/>
          <a:p>
            <a:pPr>
              <a:defRPr/>
            </a:pPr>
            <a:fld id="{8163238C-74A0-48FD-9EB2-2808C662A4AC}" type="slidenum">
              <a:rPr lang="en-US" smtClean="0"/>
              <a:pPr>
                <a:defRPr/>
              </a:pPr>
              <a:t>30</a:t>
            </a:fld>
            <a:endParaRPr lang="en-US"/>
          </a:p>
        </p:txBody>
      </p:sp>
    </p:spTree>
    <p:extLst>
      <p:ext uri="{BB962C8B-B14F-4D97-AF65-F5344CB8AC3E}">
        <p14:creationId xmlns:p14="http://schemas.microsoft.com/office/powerpoint/2010/main" val="3696954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CCE52-17D4-4CB8-97CF-D0C400FF184B}" type="slidenum">
              <a:rPr lang="en-US"/>
              <a:pPr>
                <a:defRPr/>
              </a:pPr>
              <a:t>31</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latin typeface="Univers LT Std 45 Light" pitchFamily="34" charset="0"/>
              </a:rPr>
              <a:t>You can customize this list to meet the criteria that are important to you.</a:t>
            </a:r>
            <a:endParaRPr lang="en-US" dirty="0"/>
          </a:p>
        </p:txBody>
      </p:sp>
    </p:spTree>
    <p:extLst>
      <p:ext uri="{BB962C8B-B14F-4D97-AF65-F5344CB8AC3E}">
        <p14:creationId xmlns:p14="http://schemas.microsoft.com/office/powerpoint/2010/main" val="1024492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CCE52-17D4-4CB8-97CF-D0C400FF184B}" type="slidenum">
              <a:rPr lang="en-US"/>
              <a:pPr>
                <a:defRPr/>
              </a:pPr>
              <a:t>32</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latin typeface="Univers LT Std 45 Light" pitchFamily="34" charset="0"/>
              </a:rPr>
              <a:t>You can then jump-start your college search with a starter list of colleges based on your home state and selected major. </a:t>
            </a:r>
            <a:endParaRPr lang="en-US" dirty="0"/>
          </a:p>
        </p:txBody>
      </p:sp>
    </p:spTree>
    <p:extLst>
      <p:ext uri="{BB962C8B-B14F-4D97-AF65-F5344CB8AC3E}">
        <p14:creationId xmlns:p14="http://schemas.microsoft.com/office/powerpoint/2010/main" val="2014201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D3B335-6803-4A57-8D27-41E608FDDB52}" type="slidenum">
              <a:rPr lang="en-US"/>
              <a:pPr>
                <a:defRPr/>
              </a:pPr>
              <a:t>33</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spcBef>
                <a:spcPct val="50000"/>
              </a:spcBef>
            </a:pPr>
            <a:r>
              <a:rPr lang="en-US" dirty="0"/>
              <a:t>My major and career matches lets you explore major and career profiles, read firsthand accounts from students and professionals,…</a:t>
            </a:r>
          </a:p>
        </p:txBody>
      </p:sp>
    </p:spTree>
    <p:extLst>
      <p:ext uri="{BB962C8B-B14F-4D97-AF65-F5344CB8AC3E}">
        <p14:creationId xmlns:p14="http://schemas.microsoft.com/office/powerpoint/2010/main" val="1354879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D3B335-6803-4A57-8D27-41E608FDDB52}" type="slidenum">
              <a:rPr lang="en-US"/>
              <a:pPr>
                <a:defRPr/>
              </a:pPr>
              <a:t>34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898525" rtl="0" eaLnBrk="0" fontAlgn="base" latinLnBrk="0" hangingPunct="0">
              <a:lnSpc>
                <a:spcPct val="100000"/>
              </a:lnSpc>
              <a:spcBef>
                <a:spcPct val="50000"/>
              </a:spcBef>
              <a:spcAft>
                <a:spcPct val="0"/>
              </a:spcAft>
              <a:buClrTx/>
              <a:buSzTx/>
              <a:buFontTx/>
              <a:buNone/>
              <a:tabLst/>
              <a:defRPr/>
            </a:pPr>
            <a:r>
              <a:rPr lang="en-US" dirty="0"/>
              <a:t>…and learn about required skills and academic preparations. </a:t>
            </a:r>
          </a:p>
          <a:p>
            <a:pPr defTabSz="898525">
              <a:spcBef>
                <a:spcPct val="50000"/>
              </a:spcBef>
            </a:pPr>
            <a:endParaRPr lang="en-US" dirty="0"/>
          </a:p>
        </p:txBody>
      </p:sp>
    </p:spTree>
    <p:extLst>
      <p:ext uri="{BB962C8B-B14F-4D97-AF65-F5344CB8AC3E}">
        <p14:creationId xmlns:p14="http://schemas.microsoft.com/office/powerpoint/2010/main" val="2239921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35</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My AP</a:t>
            </a:r>
            <a:r>
              <a:rPr lang="en-US" baseline="0" dirty="0"/>
              <a:t> Potential uses your PSAT/NMSQT scores to determine your potential for specific AP courses. For each course, you will either have Potential, Some Potential, or Potential Not Yet Indicated.</a:t>
            </a:r>
            <a:endParaRPr lang="en-US" dirty="0"/>
          </a:p>
        </p:txBody>
      </p:sp>
    </p:spTree>
    <p:extLst>
      <p:ext uri="{BB962C8B-B14F-4D97-AF65-F5344CB8AC3E}">
        <p14:creationId xmlns:p14="http://schemas.microsoft.com/office/powerpoint/2010/main" val="337128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36</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dirty="0"/>
              <a:t>Potential – Scores show you have potential to succeed in</a:t>
            </a:r>
            <a:r>
              <a:rPr lang="en-US" baseline="0" dirty="0"/>
              <a:t> this course. Speak to your counselor </a:t>
            </a:r>
            <a:r>
              <a:rPr lang="en-US" sz="1200" kern="1200" dirty="0">
                <a:solidFill>
                  <a:schemeClr val="tx1"/>
                </a:solidFill>
                <a:latin typeface="+mn-lt"/>
                <a:ea typeface="+mn-ea"/>
                <a:cs typeface="+mn-cs"/>
              </a:rPr>
              <a:t>to see if you have the appropriate prerequisite courses and find out how you can enroll.</a:t>
            </a:r>
            <a:endParaRPr lang="en-US" baseline="0" dirty="0"/>
          </a:p>
          <a:p>
            <a:pPr>
              <a:buFontTx/>
              <a:buChar char="•"/>
            </a:pPr>
            <a:r>
              <a:rPr lang="en-US" baseline="0" dirty="0"/>
              <a:t>Some Potential - </a:t>
            </a:r>
            <a:r>
              <a:rPr lang="en-US" sz="1200" kern="1200" dirty="0">
                <a:solidFill>
                  <a:schemeClr val="tx1"/>
                </a:solidFill>
                <a:latin typeface="+mn-lt"/>
                <a:ea typeface="+mn-ea"/>
                <a:cs typeface="+mn-cs"/>
              </a:rPr>
              <a:t>Your scores show that you have some potential for success in this AP course. Having interest in the course subject as well as your dedication to working hard will only increase your chances for success.</a:t>
            </a:r>
          </a:p>
          <a:p>
            <a:pPr>
              <a:buFontTx/>
              <a:buChar char="•"/>
            </a:pPr>
            <a:r>
              <a:rPr lang="en-US" sz="1200" kern="1200" dirty="0">
                <a:solidFill>
                  <a:schemeClr val="tx1"/>
                </a:solidFill>
                <a:latin typeface="+mn-lt"/>
                <a:ea typeface="+mn-ea"/>
                <a:cs typeface="+mn-cs"/>
              </a:rPr>
              <a:t>Potential Not Yet Indicated</a:t>
            </a:r>
            <a:r>
              <a:rPr lang="en-US" sz="1200" kern="1200" baseline="0" dirty="0">
                <a:solidFill>
                  <a:schemeClr val="tx1"/>
                </a:solidFill>
                <a:latin typeface="+mn-lt"/>
                <a:ea typeface="+mn-ea"/>
                <a:cs typeface="+mn-cs"/>
              </a:rPr>
              <a:t> - </a:t>
            </a:r>
            <a:r>
              <a:rPr lang="en-US" sz="1200" kern="1200" dirty="0">
                <a:solidFill>
                  <a:schemeClr val="tx1"/>
                </a:solidFill>
                <a:latin typeface="+mn-lt"/>
                <a:ea typeface="+mn-ea"/>
                <a:cs typeface="+mn-cs"/>
              </a:rPr>
              <a:t>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the</a:t>
            </a:r>
            <a:r>
              <a:rPr lang="en-US" baseline="0" dirty="0"/>
              <a:t> My AP Potential report closely to see which courses you have Potential in. You might find that you have potential in courses that you weren’t thinking about.</a:t>
            </a:r>
          </a:p>
          <a:p>
            <a:endParaRPr lang="en-US" dirty="0"/>
          </a:p>
        </p:txBody>
      </p:sp>
    </p:spTree>
    <p:extLst>
      <p:ext uri="{BB962C8B-B14F-4D97-AF65-F5344CB8AC3E}">
        <p14:creationId xmlns:p14="http://schemas.microsoft.com/office/powerpoint/2010/main" val="1121890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37</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aseline="0" dirty="0"/>
              <a:t>Use the Select A Major drop-down to see which courses match majors that interest you. Read the descriptions and visit www.collegeboard.org/learnaboutAP to find out more about each course and how it can help you to succeed in college.</a:t>
            </a:r>
          </a:p>
          <a:p>
            <a:endParaRPr lang="en-US" baseline="0" dirty="0"/>
          </a:p>
        </p:txBody>
      </p:sp>
    </p:spTree>
    <p:extLst>
      <p:ext uri="{BB962C8B-B14F-4D97-AF65-F5344CB8AC3E}">
        <p14:creationId xmlns:p14="http://schemas.microsoft.com/office/powerpoint/2010/main" val="1070207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38</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aseline="0" dirty="0"/>
              <a:t>Talk to your counselor and teachers about what you’ve learned. </a:t>
            </a:r>
            <a:endParaRPr lang="en-US" dirty="0"/>
          </a:p>
          <a:p>
            <a:endParaRPr lang="en-US" dirty="0"/>
          </a:p>
        </p:txBody>
      </p:sp>
    </p:spTree>
    <p:extLst>
      <p:ext uri="{BB962C8B-B14F-4D97-AF65-F5344CB8AC3E}">
        <p14:creationId xmlns:p14="http://schemas.microsoft.com/office/powerpoint/2010/main" val="2660610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39</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aseline="0" dirty="0"/>
              <a:t>Together you can decide which course or courses are right for you.</a:t>
            </a:r>
            <a:endParaRPr lang="en-US" dirty="0"/>
          </a:p>
          <a:p>
            <a:endParaRPr lang="en-US" dirty="0"/>
          </a:p>
          <a:p>
            <a:endParaRPr lang="en-US" dirty="0"/>
          </a:p>
        </p:txBody>
      </p:sp>
    </p:spTree>
    <p:extLst>
      <p:ext uri="{BB962C8B-B14F-4D97-AF65-F5344CB8AC3E}">
        <p14:creationId xmlns:p14="http://schemas.microsoft.com/office/powerpoint/2010/main" val="342051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cs typeface="Times New Roman" pitchFamily="18" charset="0"/>
              </a:rPr>
              <a:t>Below the score is a score range. Ranges show how much your scores might vary if you took the PSAT/NMSQT again before gaining new knowledge or skills. In this case, the Critical Reading score would be within 4 points above or below 50. The performance of students with scores between 46 and 54 would be very similar. </a:t>
            </a:r>
          </a:p>
          <a:p>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4</a:t>
            </a:fld>
            <a:endParaRPr lang="en-US"/>
          </a:p>
        </p:txBody>
      </p:sp>
    </p:spTree>
    <p:extLst>
      <p:ext uri="{BB962C8B-B14F-4D97-AF65-F5344CB8AC3E}">
        <p14:creationId xmlns:p14="http://schemas.microsoft.com/office/powerpoint/2010/main" val="3669321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A9FC023-4FD8-42C1-A20C-A975D944CA1F}" type="slidenum">
              <a:rPr lang="en-US" smtClean="0"/>
              <a:pPr>
                <a:defRPr/>
              </a:pPr>
              <a:t>40</a:t>
            </a:fld>
            <a:endParaRPr lang="en-US"/>
          </a:p>
        </p:txBody>
      </p:sp>
    </p:spTree>
    <p:extLst>
      <p:ext uri="{BB962C8B-B14F-4D97-AF65-F5344CB8AC3E}">
        <p14:creationId xmlns:p14="http://schemas.microsoft.com/office/powerpoint/2010/main" val="407030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a:cs typeface="Times New Roman" pitchFamily="18" charset="0"/>
              </a:rPr>
              <a:t>Percentiles: How did I do compared to others?</a:t>
            </a:r>
          </a:p>
          <a:p>
            <a:pPr eaLnBrk="1" fontAlgn="auto" hangingPunct="1">
              <a:spcBef>
                <a:spcPts val="0"/>
              </a:spcBef>
              <a:spcAft>
                <a:spcPts val="0"/>
              </a:spcAft>
              <a:defRPr/>
            </a:pPr>
            <a:endParaRPr lang="en-US" b="1" dirty="0">
              <a:cs typeface="Times New Roman" pitchFamily="18" charset="0"/>
            </a:endParaRPr>
          </a:p>
          <a:p>
            <a:pPr eaLnBrk="1" fontAlgn="auto" hangingPunct="1">
              <a:spcBef>
                <a:spcPts val="0"/>
              </a:spcBef>
              <a:spcAft>
                <a:spcPts val="0"/>
              </a:spcAft>
              <a:defRPr/>
            </a:pPr>
            <a:r>
              <a:rPr lang="en-US" dirty="0">
                <a:cs typeface="Times New Roman" pitchFamily="18" charset="0"/>
              </a:rPr>
              <a:t>Percentiles help you compare your performance on the PSAT/NMSQT to the performance of </a:t>
            </a:r>
            <a:r>
              <a:rPr lang="en-US" dirty="0">
                <a:solidFill>
                  <a:srgbClr val="FF0000"/>
                </a:solidFill>
                <a:cs typeface="Times New Roman" pitchFamily="18" charset="0"/>
              </a:rPr>
              <a:t>all</a:t>
            </a:r>
            <a:r>
              <a:rPr lang="en-US" dirty="0">
                <a:cs typeface="Times New Roman" pitchFamily="18" charset="0"/>
              </a:rPr>
              <a:t> other juniors or </a:t>
            </a:r>
            <a:r>
              <a:rPr lang="en-US" dirty="0">
                <a:solidFill>
                  <a:srgbClr val="FF0000"/>
                </a:solidFill>
                <a:cs typeface="Times New Roman" pitchFamily="18" charset="0"/>
              </a:rPr>
              <a:t>sophomores</a:t>
            </a:r>
            <a:r>
              <a:rPr lang="en-US" dirty="0">
                <a:cs typeface="Times New Roman" pitchFamily="18" charset="0"/>
              </a:rPr>
              <a:t> who tested. For example, if you scored in the 55</a:t>
            </a:r>
            <a:r>
              <a:rPr lang="en-US" baseline="30000" dirty="0">
                <a:cs typeface="Times New Roman" pitchFamily="18" charset="0"/>
              </a:rPr>
              <a:t>th</a:t>
            </a:r>
            <a:r>
              <a:rPr lang="en-US" dirty="0">
                <a:cs typeface="Times New Roman" pitchFamily="18" charset="0"/>
              </a:rPr>
              <a:t> percentile, you scored higher than 55 percent of students who took the test. It also means that 45 percent of students had a score equal to or higher than yours.</a:t>
            </a:r>
            <a:r>
              <a:rPr lang="en-US" dirty="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cs typeface="Times New Roman" pitchFamily="18" charset="0"/>
              </a:rPr>
              <a:t>Another way to understand percentiles is to visualize 100 students lined up from the lowest (or first) percentile to the highest (or 99</a:t>
            </a:r>
            <a:r>
              <a:rPr lang="en-US" baseline="30000" dirty="0">
                <a:cs typeface="Times New Roman" pitchFamily="18" charset="0"/>
              </a:rPr>
              <a:t>th</a:t>
            </a:r>
            <a:r>
              <a:rPr lang="en-US" dirty="0">
                <a:cs typeface="Times New Roman" pitchFamily="18" charset="0"/>
              </a:rPr>
              <a:t>) percentile. If you are in the 55</a:t>
            </a:r>
            <a:r>
              <a:rPr lang="en-US" baseline="30000" dirty="0">
                <a:cs typeface="Times New Roman" pitchFamily="18" charset="0"/>
              </a:rPr>
              <a:t>th</a:t>
            </a:r>
            <a:r>
              <a:rPr lang="en-US" dirty="0">
                <a:cs typeface="Times New Roman" pitchFamily="18" charset="0"/>
              </a:rPr>
              <a:t> percentile, you would be the 55</a:t>
            </a:r>
            <a:r>
              <a:rPr lang="en-US" baseline="30000" dirty="0">
                <a:cs typeface="Times New Roman" pitchFamily="18" charset="0"/>
              </a:rPr>
              <a:t>th</a:t>
            </a:r>
            <a:r>
              <a:rPr lang="en-US" dirty="0">
                <a:cs typeface="Times New Roman" pitchFamily="18" charset="0"/>
              </a:rPr>
              <a:t> student in line, scoring higher than 54 students and lower than 45.   </a:t>
            </a:r>
          </a:p>
          <a:p>
            <a:pPr eaLnBrk="1" fontAlgn="auto" hangingPunct="1">
              <a:spcBef>
                <a:spcPts val="0"/>
              </a:spcBef>
              <a:spcAft>
                <a:spcPts val="0"/>
              </a:spcAft>
              <a:defRPr/>
            </a:pPr>
            <a:endParaRPr lang="en-US" dirty="0">
              <a:cs typeface="Times New Roman" pitchFamily="18" charset="0"/>
            </a:endParaRPr>
          </a:p>
          <a:p>
            <a:pPr eaLnBrk="1" fontAlgn="auto" hangingPunct="1">
              <a:spcBef>
                <a:spcPts val="0"/>
              </a:spcBef>
              <a:spcAft>
                <a:spcPts val="0"/>
              </a:spcAft>
              <a:defRPr/>
            </a:pPr>
            <a:r>
              <a:rPr lang="en-US" dirty="0"/>
              <a:t>Note: Juniors are compared to all juniors who took the test; sophomores and younger students are compared to all sophomores who took the test.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5</a:t>
            </a:fld>
            <a:endParaRPr lang="en-US"/>
          </a:p>
        </p:txBody>
      </p:sp>
    </p:spTree>
    <p:extLst>
      <p:ext uri="{BB962C8B-B14F-4D97-AF65-F5344CB8AC3E}">
        <p14:creationId xmlns:p14="http://schemas.microsoft.com/office/powerpoint/2010/main" val="408516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cs typeface="Times New Roman" pitchFamily="18" charset="0"/>
              </a:rPr>
              <a:t>Below your scores, you’ll find information about eligibility for scholarships available through the National Merit Scholarship Corporation.  Each student who takes the PSAT/NMSQT has a </a:t>
            </a:r>
            <a:r>
              <a:rPr lang="en-US" i="1" dirty="0">
                <a:cs typeface="Times New Roman" pitchFamily="18" charset="0"/>
              </a:rPr>
              <a:t>Selection Index</a:t>
            </a:r>
            <a:r>
              <a:rPr lang="en-US" dirty="0">
                <a:cs typeface="Times New Roman" pitchFamily="18" charset="0"/>
              </a:rPr>
              <a:t>.  The </a:t>
            </a:r>
            <a:r>
              <a:rPr lang="en-US" i="1" dirty="0">
                <a:cs typeface="Times New Roman" pitchFamily="18" charset="0"/>
              </a:rPr>
              <a:t>Selection Index</a:t>
            </a:r>
            <a:r>
              <a:rPr lang="en-US" dirty="0">
                <a:cs typeface="Times New Roman" pitchFamily="18" charset="0"/>
              </a:rPr>
              <a:t> is the sum of the Critical Reading, Math, and Writing Skills scores (CR+M+W).   </a:t>
            </a:r>
          </a:p>
          <a:p>
            <a:pPr eaLnBrk="1" hangingPunct="1">
              <a:spcBef>
                <a:spcPct val="0"/>
              </a:spcBef>
            </a:pPr>
            <a:endParaRPr lang="en-US" dirty="0">
              <a:cs typeface="Times New Roman" pitchFamily="18" charset="0"/>
            </a:endParaRPr>
          </a:p>
          <a:p>
            <a:pPr eaLnBrk="1" hangingPunct="1">
              <a:spcBef>
                <a:spcPct val="0"/>
              </a:spcBef>
            </a:pPr>
            <a:r>
              <a:rPr lang="en-US" dirty="0">
                <a:cs typeface="Times New Roman" pitchFamily="18" charset="0"/>
              </a:rPr>
              <a:t>To enter National Merit Scholarship Corporations competitions, you must:</a:t>
            </a:r>
          </a:p>
          <a:p>
            <a:pPr eaLnBrk="1" hangingPunct="1">
              <a:spcBef>
                <a:spcPct val="0"/>
              </a:spcBef>
            </a:pPr>
            <a:r>
              <a:rPr lang="en-US" dirty="0">
                <a:cs typeface="Times New Roman" pitchFamily="18" charset="0"/>
              </a:rPr>
              <a:t>1.        be a full-time high school student;</a:t>
            </a:r>
          </a:p>
          <a:p>
            <a:pPr eaLnBrk="1" hangingPunct="1">
              <a:spcBef>
                <a:spcPct val="0"/>
              </a:spcBef>
            </a:pPr>
            <a:r>
              <a:rPr lang="en-US" dirty="0">
                <a:cs typeface="Times New Roman" pitchFamily="18" charset="0"/>
              </a:rPr>
              <a:t>2.        graduate the following year and enroll in college full-time;</a:t>
            </a:r>
          </a:p>
          <a:p>
            <a:pPr eaLnBrk="1" hangingPunct="1">
              <a:spcBef>
                <a:spcPct val="0"/>
              </a:spcBef>
            </a:pPr>
            <a:r>
              <a:rPr lang="en-US" dirty="0">
                <a:cs typeface="Times New Roman" pitchFamily="18" charset="0"/>
              </a:rPr>
              <a:t>3.        complete grades 9-12 in four years; and </a:t>
            </a:r>
          </a:p>
          <a:p>
            <a:pPr eaLnBrk="1" hangingPunct="1">
              <a:spcBef>
                <a:spcPct val="0"/>
              </a:spcBef>
            </a:pPr>
            <a:r>
              <a:rPr lang="en-US" dirty="0">
                <a:cs typeface="Times New Roman" pitchFamily="18" charset="0"/>
              </a:rPr>
              <a:t>4.        be a U.S. citizen.</a:t>
            </a:r>
          </a:p>
          <a:p>
            <a:pPr eaLnBrk="1" hangingPunct="1">
              <a:spcBef>
                <a:spcPct val="0"/>
              </a:spcBef>
            </a:pPr>
            <a:endParaRPr lang="en-US"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6</a:t>
            </a:fld>
            <a:endParaRPr lang="en-US"/>
          </a:p>
        </p:txBody>
      </p:sp>
    </p:spTree>
    <p:extLst>
      <p:ext uri="{BB962C8B-B14F-4D97-AF65-F5344CB8AC3E}">
        <p14:creationId xmlns:p14="http://schemas.microsoft.com/office/powerpoint/2010/main" val="131497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cs typeface="Times New Roman" pitchFamily="18" charset="0"/>
              </a:rPr>
              <a:t>If your </a:t>
            </a:r>
            <a:r>
              <a:rPr lang="en-US" i="1" dirty="0">
                <a:cs typeface="Times New Roman" pitchFamily="18" charset="0"/>
              </a:rPr>
              <a:t>Selection Index</a:t>
            </a:r>
            <a:r>
              <a:rPr lang="en-US" dirty="0">
                <a:cs typeface="Times New Roman" pitchFamily="18" charset="0"/>
              </a:rPr>
              <a:t> has an asterisk (*) next to it, this means you do not meet all the eligibility requirements for entrance into the competition. Typically, it is because you are not graduating next year.</a:t>
            </a:r>
          </a:p>
          <a:p>
            <a:pPr eaLnBrk="1" hangingPunct="1">
              <a:spcBef>
                <a:spcPct val="0"/>
              </a:spcBef>
            </a:pPr>
            <a:endParaRPr lang="en-US" dirty="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7</a:t>
            </a:fld>
            <a:endParaRPr lang="en-US"/>
          </a:p>
        </p:txBody>
      </p:sp>
    </p:spTree>
    <p:extLst>
      <p:ext uri="{BB962C8B-B14F-4D97-AF65-F5344CB8AC3E}">
        <p14:creationId xmlns:p14="http://schemas.microsoft.com/office/powerpoint/2010/main" val="221229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cs typeface="Times New Roman" pitchFamily="18" charset="0"/>
              </a:rPr>
              <a:t>More than 1.5 million juniors enter this competition each year. About 50,000 qualify for recognition, and about 9,600 of these students receive an award. Be sure to look at your own </a:t>
            </a:r>
            <a:r>
              <a:rPr lang="en-US" i="1" dirty="0">
                <a:cs typeface="Times New Roman" pitchFamily="18" charset="0"/>
              </a:rPr>
              <a:t>Selection Index</a:t>
            </a:r>
            <a:r>
              <a:rPr lang="en-US" dirty="0">
                <a:cs typeface="Times New Roman" pitchFamily="18" charset="0"/>
              </a:rPr>
              <a:t> and eligibility when you receive your score report.</a:t>
            </a:r>
          </a:p>
          <a:p>
            <a:pPr eaLnBrk="1" hangingPunct="1">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625F385-BA09-4ED0-AF2F-4EB49A11ECAF}" type="slidenum">
              <a:rPr lang="en-US" smtClean="0"/>
              <a:pPr>
                <a:defRPr/>
              </a:pPr>
              <a:t>8</a:t>
            </a:fld>
            <a:endParaRPr lang="en-US"/>
          </a:p>
        </p:txBody>
      </p:sp>
    </p:spTree>
    <p:extLst>
      <p:ext uri="{BB962C8B-B14F-4D97-AF65-F5344CB8AC3E}">
        <p14:creationId xmlns:p14="http://schemas.microsoft.com/office/powerpoint/2010/main" val="197883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9</a:t>
            </a:fld>
            <a:endParaRPr lang="en-US"/>
          </a:p>
        </p:txBody>
      </p:sp>
    </p:spTree>
    <p:extLst>
      <p:ext uri="{BB962C8B-B14F-4D97-AF65-F5344CB8AC3E}">
        <p14:creationId xmlns:p14="http://schemas.microsoft.com/office/powerpoint/2010/main" val="2114732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1110037_05_185.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3698"/>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5206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descr="1110037_05_185.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4323"/>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6671054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a:t>Click to edit Master title style</a:t>
            </a:r>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4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25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pPr>
                <a:defRPr/>
              </a:pPr>
              <a:t>‹#›</a:t>
            </a:fld>
            <a:endParaRPr lang="en-US" dirty="0"/>
          </a:p>
        </p:txBody>
      </p:sp>
      <p:pic>
        <p:nvPicPr>
          <p:cNvPr id="3" name="Picture 2" descr="cbnew_blue.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90550" y="6340522"/>
            <a:ext cx="1739574" cy="299013"/>
          </a:xfrm>
          <a:prstGeom prst="rect">
            <a:avLst/>
          </a:prstGeom>
        </p:spPr>
      </p:pic>
      <p:sp>
        <p:nvSpPr>
          <p:cNvPr id="8" name="Rectangle 7"/>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90" r:id="rId2"/>
    <p:sldLayoutId id="2147483688" r:id="rId3"/>
    <p:sldLayoutId id="2147483687" r:id="rId4"/>
    <p:sldLayoutId id="2147483691" r:id="rId5"/>
  </p:sldLayoutIdLst>
  <p:transition>
    <p:fade/>
  </p:transition>
  <p:hf hdr="0" dt="0"/>
  <p:txStyles>
    <p:titleStyle>
      <a:lvl1pPr algn="l" rtl="0" eaLnBrk="0" fontAlgn="base" hangingPunct="0">
        <a:spcBef>
          <a:spcPct val="0"/>
        </a:spcBef>
        <a:spcAft>
          <a:spcPct val="0"/>
        </a:spcAft>
        <a:defRPr lang="en-US" sz="2400" b="1" kern="1200" dirty="0">
          <a:solidFill>
            <a:srgbClr val="00529B"/>
          </a:solidFill>
          <a:latin typeface="Arial"/>
          <a:ea typeface="ＭＳ Ｐゴシック" charset="0"/>
          <a:cs typeface="Arial"/>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0" fontAlgn="base" hangingPunct="0">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0" fontAlgn="base" hangingPunct="0">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0" fontAlgn="base" hangingPunct="0">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0" fontAlgn="base" hangingPunct="0">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0" fontAlgn="base" hangingPunct="0">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www.collegeboard.com/quickstart"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www.collegeboard.com/quickstar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ollegeboard.com/quickstar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www.collegeboard.org/quickstart"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3960786"/>
            <a:ext cx="8430349" cy="991105"/>
          </a:xfrm>
        </p:spPr>
        <p:txBody>
          <a:bodyPr/>
          <a:lstStyle/>
          <a:p>
            <a:pPr algn="ctr">
              <a:lnSpc>
                <a:spcPts val="4000"/>
              </a:lnSpc>
            </a:pPr>
            <a:r>
              <a:rPr lang="en-US" sz="3200" dirty="0">
                <a:latin typeface="Arial" panose="020B0604020202020204" pitchFamily="34" charset="0"/>
                <a:cs typeface="Arial" panose="020B0604020202020204" pitchFamily="34" charset="0"/>
              </a:rPr>
              <a:t>UNDERSTANDING YOUR</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PSAT/NMSQT RESULTS</a:t>
            </a:r>
            <a:endParaRPr lang="en-US" sz="3200" dirty="0">
              <a:solidFill>
                <a:schemeClr val="accent1">
                  <a:lumMod val="25000"/>
                  <a:lumOff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4953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descr="Your Skills Section&#10;&#10;The “Your Skills” section is a valuable part of your PSAT/NMSQT results, showing you a complete picture of how you performed on the different skills tested by the PSAT/NMSQT. Take a closer look to see where you did well and where you might want to improve. &#10;&#10;"/>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Skills</a:t>
            </a:r>
          </a:p>
        </p:txBody>
      </p:sp>
      <p:pic>
        <p:nvPicPr>
          <p:cNvPr id="5" name="Picture 4" descr="Your Skills Section&#10;&#10;The “Your Skills” section is a valuable part of your PSAT/NMSQT results, showing you a complete picture of how you performed on the different skills tested by the PSAT/NMSQT. Take a closer look to see where you did well and where you might want to improve. &#10;&#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7" name="Rounded Rectangle 6" descr="Your Skills Section&#10;&#10;The “Your Skills” section is a valuable part of your PSAT/NMSQT results, showing you a complete picture of how you performed on the different skills tested by the PSAT/NMSQT. Take a closer look to see where you did well and where you might want to improve. &#10;&#10;"/>
          <p:cNvSpPr/>
          <p:nvPr/>
        </p:nvSpPr>
        <p:spPr>
          <a:xfrm>
            <a:off x="4724400" y="2209800"/>
            <a:ext cx="3810000" cy="1371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49598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The same skills are tested on the SAT. To get more practice before you take that test, try the hundreds of practice questions available online at www.collegeboard.org/quickstart. "/>
          <p:cNvSpPr/>
          <p:nvPr/>
        </p:nvSpPr>
        <p:spPr>
          <a:xfrm>
            <a:off x="228600" y="381000"/>
            <a:ext cx="4033822"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Skills </a:t>
            </a:r>
            <a:r>
              <a:rPr lang="en-US" sz="2000" dirty="0">
                <a:latin typeface="Arial" pitchFamily="34" charset="0"/>
                <a:cs typeface="Arial" pitchFamily="34" charset="0"/>
              </a:rPr>
              <a:t>(cont.)</a:t>
            </a:r>
          </a:p>
        </p:txBody>
      </p:sp>
      <p:pic>
        <p:nvPicPr>
          <p:cNvPr id="8" name="Picture 7" descr="The same skills are tested on the SAT. To get more practice before you take that test, try the hundreds of practice questions available online at www.collegeboard.org/quickstart.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2" name="Picture 2" descr="The same skills are tested on the SAT. To get more practice before you take that test, try the hundreds of practice questions available online at www.collegeboard.org/quickstart. "/>
          <p:cNvPicPr>
            <a:picLocks noChangeAspect="1" noChangeArrowheads="1"/>
          </p:cNvPicPr>
          <p:nvPr/>
        </p:nvPicPr>
        <p:blipFill>
          <a:blip r:embed="rId4" cstate="print"/>
          <a:srcRect l="10783" t="48000" r="9444" b="4727"/>
          <a:stretch>
            <a:fillRect/>
          </a:stretch>
        </p:blipFill>
        <p:spPr bwMode="auto">
          <a:xfrm>
            <a:off x="166048" y="1066800"/>
            <a:ext cx="8192749" cy="3034352"/>
          </a:xfrm>
          <a:prstGeom prst="rect">
            <a:avLst/>
          </a:prstGeom>
          <a:noFill/>
          <a:ln w="9525">
            <a:noFill/>
            <a:miter lim="800000"/>
            <a:headEnd/>
            <a:tailEnd/>
          </a:ln>
        </p:spPr>
      </p:pic>
      <p:sp>
        <p:nvSpPr>
          <p:cNvPr id="3" name="Rounded Rectangle 2" descr="The same skills are tested on the SAT. To get more practice before you take that test, try the hundreds of practice questions available online at www.collegeboard.org/quickstart. "/>
          <p:cNvSpPr/>
          <p:nvPr/>
        </p:nvSpPr>
        <p:spPr>
          <a:xfrm>
            <a:off x="228600" y="4191000"/>
            <a:ext cx="6553200" cy="381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See how you did on each skill. The same skills are tested on the SAT. </a:t>
            </a:r>
          </a:p>
        </p:txBody>
      </p:sp>
      <p:sp>
        <p:nvSpPr>
          <p:cNvPr id="4" name="Rounded Rectangle 3" descr="The same skills are tested on the SAT. To get more practice before you take that test, try the hundreds of practice questions available online at www.collegeboard.org/quickstart. "/>
          <p:cNvSpPr/>
          <p:nvPr/>
        </p:nvSpPr>
        <p:spPr>
          <a:xfrm>
            <a:off x="228600" y="4724400"/>
            <a:ext cx="6553200" cy="762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You can try hundreds of practice questions, organized by skill, online in My College QuickStart (</a:t>
            </a:r>
            <a:r>
              <a:rPr lang="en-US" sz="1600" dirty="0">
                <a:solidFill>
                  <a:schemeClr val="tx1"/>
                </a:solidFill>
                <a:latin typeface="Arial" pitchFamily="34" charset="0"/>
                <a:cs typeface="Arial" pitchFamily="34" charset="0"/>
                <a:hlinkClick r:id="rId5"/>
              </a:rPr>
              <a:t>www.collegeboard.org/quickstart</a:t>
            </a:r>
            <a:r>
              <a:rPr lang="en-US" sz="1600" dirty="0">
                <a:solidFill>
                  <a:schemeClr val="tx1"/>
                </a:solidFill>
                <a:latin typeface="Arial" pitchFamily="34" charset="0"/>
                <a:cs typeface="Arial" pitchFamily="34" charset="0"/>
              </a:rPr>
              <a:t>). </a:t>
            </a:r>
          </a:p>
        </p:txBody>
      </p:sp>
      <p:sp>
        <p:nvSpPr>
          <p:cNvPr id="6" name="Title 5"/>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04001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descr="Review Your Answers Section&#10;&#10;The middle section of the report is the “Review Your Answers” section. When you receive your results, you will also get your test book, the one you used when you took the test. Be sure to ask for your test book if you don’t have it.&#10;"/>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a:t>
            </a:r>
          </a:p>
        </p:txBody>
      </p:sp>
      <p:pic>
        <p:nvPicPr>
          <p:cNvPr id="6" name="Picture 5" descr="Review Your Answers Section&#10;&#10;The middle section of the report is the “Review Your Answers” section. When you receive your results, you will also get your test book, the one you used when you took the test. Be sure to ask for your test book if you don’t have it.&#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19" name="Rounded Rectangle 18" descr="Review Your Answers Section&#10;&#10;The middle section of the report is the “Review Your Answers” section. When you receive your results, you will also get your test book, the one you used when you took the test. Be sure to ask for your test book if you don’t have it.&#10;"/>
          <p:cNvSpPr/>
          <p:nvPr/>
        </p:nvSpPr>
        <p:spPr>
          <a:xfrm>
            <a:off x="4742028" y="3523488"/>
            <a:ext cx="3810000" cy="19050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33052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descr="Use your Test Book:&#10;&#10;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10;&#10;Four Columns: The Critical Reading, Mathematics, and Writing Skills sections of your score report all contain the following information. &#10;The first column displays the number of each question as it appeared in the test booklet. &#10;"/>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a:t>
            </a:r>
            <a:r>
              <a:rPr lang="en-US" sz="2000" dirty="0">
                <a:latin typeface="Arial" pitchFamily="34" charset="0"/>
                <a:cs typeface="Arial" pitchFamily="34" charset="0"/>
              </a:rPr>
              <a:t>(cont.)</a:t>
            </a:r>
          </a:p>
        </p:txBody>
      </p:sp>
      <p:sp>
        <p:nvSpPr>
          <p:cNvPr id="25" name="Rounded Rectangle 24" descr="Use your Test Book:&#10;&#10;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10;&#10;Four Columns: The Critical Reading, Mathematics, and Writing Skills sections of your score report all contain the following information. &#10;The first column displays the number of each question as it appeared in the test booklet. &#10;"/>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pic>
        <p:nvPicPr>
          <p:cNvPr id="6" name="Picture 5" descr="Use your Test Book:&#10;&#10;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10;&#10;Four Columns: The Critical Reading, Mathematics, and Writing Skills sections of your score report all contain the following information. &#10;The first column displays the number of each question as it appeared in the test booklet.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6149" name="Picture 12" descr="Use your Test Book:&#10;&#10;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10;&#10;Four Columns: The Critical Reading, Mathematics, and Writing Skills sections of your score report all contain the following information. &#10;The first column displays the number of each question as it appeared in the test booklet. &#10;"/>
          <p:cNvPicPr>
            <a:picLocks noChangeAspect="1" noChangeArrowheads="1"/>
          </p:cNvPicPr>
          <p:nvPr/>
        </p:nvPicPr>
        <p:blipFill>
          <a:blip r:embed="rId4" cstate="print"/>
          <a:srcRect/>
          <a:stretch>
            <a:fillRect/>
          </a:stretch>
        </p:blipFill>
        <p:spPr bwMode="auto">
          <a:xfrm>
            <a:off x="5181600" y="838200"/>
            <a:ext cx="1333500" cy="5229225"/>
          </a:xfrm>
          <a:prstGeom prst="rect">
            <a:avLst/>
          </a:prstGeom>
          <a:noFill/>
          <a:ln w="9525">
            <a:solidFill>
              <a:schemeClr val="tx1"/>
            </a:solidFill>
            <a:miter lim="800000"/>
            <a:headEnd/>
            <a:tailEnd/>
          </a:ln>
        </p:spPr>
      </p:pic>
      <p:sp>
        <p:nvSpPr>
          <p:cNvPr id="7" name="Rounded Rectangle 6" descr="Use your Test Book:&#10;&#10;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10;&#10;Four Columns: The Critical Reading, Mathematics, and Writing Skills sections of your score report all contain the following information. &#10;The first column displays the number of each question as it appeared in the test booklet. &#10;"/>
          <p:cNvSpPr/>
          <p:nvPr/>
        </p:nvSpPr>
        <p:spPr>
          <a:xfrm>
            <a:off x="5256950" y="809625"/>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 name="Title 2" descr="Use your Test Book:&#10;&#10;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10;&#10;Four Columns: The Critical Reading, Mathematics, and Writing Skills sections of your score report all contain the following information. &#10;The first column displays the number of each question as it appeared in the test booklet. &#10;"/>
          <p:cNvSpPr>
            <a:spLocks noGrp="1"/>
          </p:cNvSpPr>
          <p:nvPr>
            <p:ph type="title" idx="4294967295"/>
          </p:nvPr>
        </p:nvSpPr>
        <p:spPr/>
        <p:txBody>
          <a:bodyPr/>
          <a:lstStyle/>
          <a:p>
            <a:r>
              <a:rPr lang="en-IN" dirty="0"/>
              <a:t>    </a:t>
            </a:r>
          </a:p>
        </p:txBody>
      </p:sp>
    </p:spTree>
    <p:extLst>
      <p:ext uri="{BB962C8B-B14F-4D97-AF65-F5344CB8AC3E}">
        <p14:creationId xmlns:p14="http://schemas.microsoft.com/office/powerpoint/2010/main" val="315071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descr="The second column displays the correct answer to each question. "/>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a:t>
            </a:r>
            <a:r>
              <a:rPr lang="en-US" sz="2000" dirty="0">
                <a:latin typeface="Arial" pitchFamily="34" charset="0"/>
                <a:cs typeface="Arial" pitchFamily="34" charset="0"/>
              </a:rPr>
              <a:t>(cont.)</a:t>
            </a:r>
          </a:p>
        </p:txBody>
      </p:sp>
      <p:sp>
        <p:nvSpPr>
          <p:cNvPr id="25" name="Rounded Rectangle 24" descr="The second column displays the correct answer to each question. "/>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pic>
        <p:nvPicPr>
          <p:cNvPr id="7" name="Picture 6" descr="The second column displays the correct answer to each question.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8" name="Picture 12" descr="The second column displays the correct answer to each question. "/>
          <p:cNvPicPr>
            <a:picLocks noChangeAspect="1" noChangeArrowheads="1"/>
          </p:cNvPicPr>
          <p:nvPr/>
        </p:nvPicPr>
        <p:blipFill>
          <a:blip r:embed="rId4" cstate="print"/>
          <a:srcRect/>
          <a:stretch>
            <a:fillRect/>
          </a:stretch>
        </p:blipFill>
        <p:spPr bwMode="auto">
          <a:xfrm>
            <a:off x="5181600" y="838200"/>
            <a:ext cx="1333500" cy="5229225"/>
          </a:xfrm>
          <a:prstGeom prst="rect">
            <a:avLst/>
          </a:prstGeom>
          <a:noFill/>
          <a:ln w="9525">
            <a:solidFill>
              <a:schemeClr val="tx1"/>
            </a:solidFill>
            <a:miter lim="800000"/>
            <a:headEnd/>
            <a:tailEnd/>
          </a:ln>
        </p:spPr>
      </p:pic>
      <p:sp>
        <p:nvSpPr>
          <p:cNvPr id="22" name="Rounded Rectangle 21" descr="The second column displays the correct answer to each question. "/>
          <p:cNvSpPr/>
          <p:nvPr/>
        </p:nvSpPr>
        <p:spPr>
          <a:xfrm>
            <a:off x="5577575" y="809625"/>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85474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descr=" In the third column you will see the answers that you chose:&#10;-a checkmark means CORRECT&#10;-O means OMITTED&#10;-an alphanumeric letter shows the incorrect answer you chose&#10;"/>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a:t>
            </a:r>
            <a:r>
              <a:rPr lang="en-US" sz="2000" dirty="0">
                <a:latin typeface="Arial" pitchFamily="34" charset="0"/>
                <a:cs typeface="Arial" pitchFamily="34" charset="0"/>
              </a:rPr>
              <a:t>(cont.)</a:t>
            </a:r>
          </a:p>
        </p:txBody>
      </p:sp>
      <p:sp>
        <p:nvSpPr>
          <p:cNvPr id="25" name="Rounded Rectangle 24" descr=" In the third column you will see the answers that you chose:&#10;-a checkmark means CORRECT&#10;-O means OMITTED&#10;-an alphanumeric letter shows the incorrect answer you chose&#10;"/>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pic>
        <p:nvPicPr>
          <p:cNvPr id="7" name="Picture 6" descr=" In the third column you will see the answers that you chose:&#10;-a checkmark means CORRECT&#10;-O means OMITTED&#10;-an alphanumeric letter shows the incorrect answer you chose&#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8" name="Picture 12" descr=" In the third column you will see the answers that you chose:&#10;-a checkmark means CORRECT&#10;-O means OMITTED&#10;-an alphanumeric letter shows the incorrect answer you chose&#10;"/>
          <p:cNvPicPr>
            <a:picLocks noChangeAspect="1" noChangeArrowheads="1"/>
          </p:cNvPicPr>
          <p:nvPr/>
        </p:nvPicPr>
        <p:blipFill>
          <a:blip r:embed="rId4" cstate="print"/>
          <a:srcRect/>
          <a:stretch>
            <a:fillRect/>
          </a:stretch>
        </p:blipFill>
        <p:spPr bwMode="auto">
          <a:xfrm>
            <a:off x="5181600" y="838200"/>
            <a:ext cx="1333500" cy="5229225"/>
          </a:xfrm>
          <a:prstGeom prst="rect">
            <a:avLst/>
          </a:prstGeom>
          <a:noFill/>
          <a:ln w="9525">
            <a:solidFill>
              <a:schemeClr val="tx1"/>
            </a:solidFill>
            <a:miter lim="800000"/>
            <a:headEnd/>
            <a:tailEnd/>
          </a:ln>
        </p:spPr>
      </p:pic>
      <p:sp>
        <p:nvSpPr>
          <p:cNvPr id="23" name="Rounded Rectangle 22" descr=" In the third column you will see the answers that you chose:&#10;-a checkmark means CORRECT&#10;-O means OMITTED&#10;-an alphanumeric letter shows the incorrect answer you chose&#10;"/>
          <p:cNvSpPr/>
          <p:nvPr/>
        </p:nvSpPr>
        <p:spPr>
          <a:xfrm>
            <a:off x="5821017" y="809625"/>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110976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descr="In the fourth column we see the letters E, M, or H, which identify the level of difficulty of each question.&#10;-E means EASY questions&#10;-M means MEDIUM difficulty&#10;-H means HARD (the most difficult questions on the test)&#10;Remember: This test is for high school juniors who are preparing for college, so it’s possible that an E or easy question might seem difficult to younger students."/>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a:t>
            </a:r>
            <a:r>
              <a:rPr lang="en-US" sz="2000" dirty="0">
                <a:latin typeface="Arial" pitchFamily="34" charset="0"/>
                <a:cs typeface="Arial" pitchFamily="34" charset="0"/>
              </a:rPr>
              <a:t>(cont.)</a:t>
            </a:r>
          </a:p>
        </p:txBody>
      </p:sp>
      <p:sp>
        <p:nvSpPr>
          <p:cNvPr id="25" name="Rounded Rectangle 24" descr="In the fourth column we see the letters E, M, or H, which identify the level of difficulty of each question.&#10;-E means EASY questions&#10;-M means MEDIUM difficulty&#10;-H means HARD (the most difficult questions on the test)&#10;Remember: This test is for high school juniors who are preparing for college, so it’s possible that an E or easy question might seem difficult to younger students."/>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pic>
        <p:nvPicPr>
          <p:cNvPr id="7" name="Picture 6" descr="In the fourth column we see the letters E, M, or H, which identify the level of difficulty of each question.&#10;-E means EASY questions&#10;-M means MEDIUM difficulty&#10;-H means HARD (the most difficult questions on the test)&#10;Remember: This test is for high school juniors who are preparing for college, so it’s possible that an E or easy question might seem difficult to younger student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8" name="Picture 12" descr="In the fourth column we see the letters E, M, or H, which identify the level of difficulty of each question.&#10;-E means EASY questions&#10;-M means MEDIUM difficulty&#10;-H means HARD (the most difficult questions on the test)&#10;Remember: This test is for high school juniors who are preparing for college, so it’s possible that an E or easy question might seem difficult to younger students."/>
          <p:cNvPicPr>
            <a:picLocks noChangeAspect="1" noChangeArrowheads="1"/>
          </p:cNvPicPr>
          <p:nvPr/>
        </p:nvPicPr>
        <p:blipFill>
          <a:blip r:embed="rId4" cstate="print"/>
          <a:srcRect/>
          <a:stretch>
            <a:fillRect/>
          </a:stretch>
        </p:blipFill>
        <p:spPr bwMode="auto">
          <a:xfrm>
            <a:off x="5181600" y="838200"/>
            <a:ext cx="1333500" cy="5229225"/>
          </a:xfrm>
          <a:prstGeom prst="rect">
            <a:avLst/>
          </a:prstGeom>
          <a:noFill/>
          <a:ln w="9525">
            <a:solidFill>
              <a:schemeClr val="tx1"/>
            </a:solidFill>
            <a:miter lim="800000"/>
            <a:headEnd/>
            <a:tailEnd/>
          </a:ln>
        </p:spPr>
      </p:pic>
      <p:sp>
        <p:nvSpPr>
          <p:cNvPr id="24" name="Rounded Rectangle 23" descr="In the fourth column we see the letters E, M, or H, which identify the level of difficulty of each question.&#10;-E means EASY questions&#10;-M means MEDIUM difficulty&#10;-H means HARD (the most difficult questions on the test)&#10;Remember: This test is for high school juniors who are preparing for college, so it’s possible that an E or easy question might seem difficult to younger students."/>
          <p:cNvSpPr/>
          <p:nvPr/>
        </p:nvSpPr>
        <p:spPr>
          <a:xfrm>
            <a:off x="6172200" y="809625"/>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149313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Review Your Answers: Mathematics Student-Produced Responses&#10;&#10;Not all the math questions on the PSAT/NMSQT are multiple-choice. The Math section contains Multiple-Choice and Student Produced Response Questions, or “grid-ins.” Here, you solved problems and then recorded answers on a grid. &#10;"/>
          <p:cNvSpPr/>
          <p:nvPr/>
        </p:nvSpPr>
        <p:spPr>
          <a:xfrm>
            <a:off x="228600" y="381000"/>
            <a:ext cx="3962400" cy="1295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Student-Produced Responses</a:t>
            </a:r>
          </a:p>
        </p:txBody>
      </p:sp>
      <p:pic>
        <p:nvPicPr>
          <p:cNvPr id="6" name="Picture 5" descr="Review Your Answers: Mathematics Student-Produced Responses&#10;&#10;Not all the math questions on the PSAT/NMSQT are multiple-choice. The Math section contains Multiple-Choice and Student Produced Response Questions, or “grid-ins.” Here, you solved problems and then recorded answers on a grid.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8" name="Rounded Rectangle 7" descr="Review Your Answers: Mathematics Student-Produced Responses&#10;&#10;Not all the math questions on the PSAT/NMSQT are multiple-choice. The Math section contains Multiple-Choice and Student Produced Response Questions, or “grid-ins.” Here, you solved problems and then recorded answers on a grid. &#10;"/>
          <p:cNvSpPr/>
          <p:nvPr/>
        </p:nvSpPr>
        <p:spPr>
          <a:xfrm>
            <a:off x="6477000" y="4648200"/>
            <a:ext cx="990600" cy="7747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56710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Only answers gridded in the circles are scored. You receive no credit for answers, even correct ones, written in boxes and not gridded or gridded incorrectly."/>
          <p:cNvSpPr/>
          <p:nvPr/>
        </p:nvSpPr>
        <p:spPr>
          <a:xfrm>
            <a:off x="228600" y="381000"/>
            <a:ext cx="3962400" cy="1295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Student-Produced Responses </a:t>
            </a:r>
            <a:r>
              <a:rPr lang="en-US" sz="2000" dirty="0">
                <a:latin typeface="Arial" pitchFamily="34" charset="0"/>
                <a:cs typeface="Arial" pitchFamily="34" charset="0"/>
              </a:rPr>
              <a:t>(cont.)</a:t>
            </a:r>
          </a:p>
        </p:txBody>
      </p:sp>
      <p:sp>
        <p:nvSpPr>
          <p:cNvPr id="11" name="Rounded Rectangle 10" descr="Only answers gridded in the circles are scored. You receive no credit for answers, even correct ones, written in boxes and not gridded or gridded incorrectly."/>
          <p:cNvSpPr/>
          <p:nvPr/>
        </p:nvSpPr>
        <p:spPr>
          <a:xfrm>
            <a:off x="228600" y="2209800"/>
            <a:ext cx="4038600" cy="1219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chemeClr val="tx1"/>
                </a:solidFill>
                <a:latin typeface="Arial" pitchFamily="34" charset="0"/>
                <a:cs typeface="Arial" pitchFamily="34" charset="0"/>
              </a:rPr>
              <a:t>Some of the math problems required you to grid in answers instead of selecting an option. For these questions, you will see the correct answer(s) written out.</a:t>
            </a:r>
          </a:p>
        </p:txBody>
      </p:sp>
      <p:pic>
        <p:nvPicPr>
          <p:cNvPr id="12" name="Picture 11" descr="Only answers gridded in the circles are scored. You receive no credit for answers, even correct ones, written in boxes and not gridded or gridded incorrectl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18438" name="Picture 10" descr="Only answers gridded in the circles are scored. You receive no credit for answers, even correct ones, written in boxes and not gridded or gridded incorrectly."/>
          <p:cNvPicPr>
            <a:picLocks noChangeAspect="1" noChangeArrowheads="1"/>
          </p:cNvPicPr>
          <p:nvPr/>
        </p:nvPicPr>
        <p:blipFill>
          <a:blip r:embed="rId4" cstate="print"/>
          <a:srcRect/>
          <a:stretch>
            <a:fillRect/>
          </a:stretch>
        </p:blipFill>
        <p:spPr bwMode="auto">
          <a:xfrm>
            <a:off x="5216856" y="2758440"/>
            <a:ext cx="3429000" cy="2752725"/>
          </a:xfrm>
          <a:prstGeom prst="rect">
            <a:avLst/>
          </a:prstGeom>
          <a:noFill/>
          <a:ln w="12700">
            <a:solidFill>
              <a:schemeClr val="tx1">
                <a:lumMod val="50000"/>
                <a:lumOff val="50000"/>
              </a:schemeClr>
            </a:solidFill>
            <a:miter lim="800000"/>
            <a:headEnd/>
            <a:tailEnd/>
          </a:ln>
        </p:spPr>
      </p:pic>
      <p:sp>
        <p:nvSpPr>
          <p:cNvPr id="10" name="Rounded Rectangle 9" descr="Only answers gridded in the circles are scored. You receive no credit for answers, even correct ones, written in boxes and not gridded or gridded incorrectly."/>
          <p:cNvSpPr/>
          <p:nvPr/>
        </p:nvSpPr>
        <p:spPr>
          <a:xfrm>
            <a:off x="5638800" y="2758439"/>
            <a:ext cx="1371600" cy="275272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22011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descr="Next Steps&#10;&#10;This section provides students with their access code for My College QuickStart, where they can search for colleges, get a SAT study plan, and see their AP Potential. It also connects them to the SAT website where they can both register and practice for the test."/>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Next Steps</a:t>
            </a:r>
          </a:p>
        </p:txBody>
      </p:sp>
      <p:pic>
        <p:nvPicPr>
          <p:cNvPr id="5" name="Picture 4" descr="Next Steps&#10;&#10;This section provides students with their access code for My College QuickStart, where they can search for colleges, get a SAT study plan, and see their AP Potential. It also connects them to the SAT website where they can both register and practice for the tes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11" name="Rounded Rectangle 10" descr="Next Steps&#10;&#10;This section provides students with their access code for My College QuickStart, where they can search for colleges, get a SAT study plan, and see their AP Potential. It also connects them to the SAT website where they can both register and practice for the test."/>
          <p:cNvSpPr/>
          <p:nvPr/>
        </p:nvSpPr>
        <p:spPr>
          <a:xfrm>
            <a:off x="4780128" y="5486400"/>
            <a:ext cx="3733800" cy="609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35183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111919" y="651192"/>
            <a:ext cx="4476750" cy="452437"/>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1700" dirty="0">
                <a:latin typeface="Arial" pitchFamily="34" charset="0"/>
                <a:cs typeface="Arial" pitchFamily="34" charset="0"/>
              </a:rPr>
              <a:t>4 Major Parts of Your PSAT/NMSQT Results</a:t>
            </a:r>
          </a:p>
        </p:txBody>
      </p:sp>
      <p:sp>
        <p:nvSpPr>
          <p:cNvPr id="3" name="Rounded Rectangle 2"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480060" y="1209357"/>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Your Scores</a:t>
            </a:r>
          </a:p>
        </p:txBody>
      </p:sp>
      <p:sp>
        <p:nvSpPr>
          <p:cNvPr id="5" name="Rounded Rectangle 4"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480060" y="1587182"/>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Skills</a:t>
            </a:r>
          </a:p>
        </p:txBody>
      </p:sp>
      <p:sp>
        <p:nvSpPr>
          <p:cNvPr id="6" name="Rounded Rectangle 5"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480060" y="1987867"/>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Answers</a:t>
            </a:r>
          </a:p>
        </p:txBody>
      </p:sp>
      <p:sp>
        <p:nvSpPr>
          <p:cNvPr id="7" name="Rounded Rectangle 6"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480060" y="2389187"/>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Next Steps</a:t>
            </a:r>
          </a:p>
        </p:txBody>
      </p:sp>
      <p:sp>
        <p:nvSpPr>
          <p:cNvPr id="8" name="Rounded Rectangle 7"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123349" y="3258184"/>
            <a:ext cx="4476750" cy="452437"/>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1700" dirty="0">
                <a:latin typeface="Arial" pitchFamily="34" charset="0"/>
                <a:cs typeface="Arial" pitchFamily="34" charset="0"/>
              </a:rPr>
              <a:t>3 Test Sections</a:t>
            </a:r>
          </a:p>
        </p:txBody>
      </p:sp>
      <p:sp>
        <p:nvSpPr>
          <p:cNvPr id="9" name="Rounded Rectangle 8"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495300" y="3819526"/>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Critical Reading</a:t>
            </a:r>
          </a:p>
        </p:txBody>
      </p:sp>
      <p:sp>
        <p:nvSpPr>
          <p:cNvPr id="10" name="Rounded Rectangle 9"/>
          <p:cNvSpPr/>
          <p:nvPr/>
        </p:nvSpPr>
        <p:spPr>
          <a:xfrm>
            <a:off x="506730" y="4217987"/>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Mathematics</a:t>
            </a:r>
          </a:p>
        </p:txBody>
      </p:sp>
      <p:sp>
        <p:nvSpPr>
          <p:cNvPr id="11" name="Rounded Rectangle 10" descr="There are 4 major parts to the PSAT/NMSQT Score Report:&#10; -Your Scores&#10; -Your Skills&#10; -Your Answers&#10; -Next Steps&#10;&#10;The score report shows how you performed on each of the three sections of the PSAT/NMSQT:&#10; -Critical Reading&#10; -Mathematics&#10; -Writing Skills"/>
          <p:cNvSpPr/>
          <p:nvPr/>
        </p:nvSpPr>
        <p:spPr>
          <a:xfrm>
            <a:off x="506730" y="4605338"/>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Writing Skills</a:t>
            </a:r>
          </a:p>
        </p:txBody>
      </p:sp>
      <p:pic>
        <p:nvPicPr>
          <p:cNvPr id="13" name="Picture 12" descr="There are 4 major parts to the PSAT/NMSQT Score Report:&#10; -Your Scores&#10; -Your Skills&#10; -Your Answers&#10; -Next Steps&#10;&#10;The score report shows how you performed on each of the three sections of the PSAT/NMSQT:&#10; -Critical Reading&#10; -Mathematics&#10; -Writing Skill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4" name="Title 3"/>
          <p:cNvSpPr>
            <a:spLocks noGrp="1"/>
          </p:cNvSpPr>
          <p:nvPr>
            <p:ph type="title" idx="4294967295"/>
          </p:nvPr>
        </p:nvSpPr>
        <p:spPr/>
        <p:txBody>
          <a:bodyPr/>
          <a:lstStyle/>
          <a:p>
            <a:r>
              <a:rPr lang="en-IN" dirty="0"/>
              <a:t> </a:t>
            </a:r>
          </a:p>
        </p:txBody>
      </p:sp>
    </p:spTree>
    <p:extLst>
      <p:ext uri="{BB962C8B-B14F-4D97-AF65-F5344CB8AC3E}">
        <p14:creationId xmlns:p14="http://schemas.microsoft.com/office/powerpoint/2010/main" val="365467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descr="What’s next?&#10;&#10;Use the access code on your report to log in to My College QuickStart, a personalized college and career planning kit. There you can:&#10;&#10;Search for colleges&#10;Get a personalized SAT study plan&#10;Take a personality test to find majors and careers that fit you&#10;See your AP Potential&#10;&#10;www.collegeboard.org/quickstart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Next Steps </a:t>
            </a:r>
            <a:r>
              <a:rPr lang="en-US" sz="2000" dirty="0">
                <a:latin typeface="Arial" pitchFamily="34" charset="0"/>
                <a:cs typeface="Arial" pitchFamily="34" charset="0"/>
              </a:rPr>
              <a:t>(cont.)</a:t>
            </a:r>
          </a:p>
        </p:txBody>
      </p:sp>
      <p:sp>
        <p:nvSpPr>
          <p:cNvPr id="11" name="Rounded Rectangle 10" descr="What’s next?&#10;&#10;Use the access code on your report to log in to My College QuickStart, a personalized college and career planning kit. There you can:&#10;&#10;Search for colleges&#10;Get a personalized SAT study plan&#10;Take a personality test to find majors and careers that fit you&#10;See your AP Potential&#10;&#10;www.collegeboard.org/quickstart "/>
          <p:cNvSpPr/>
          <p:nvPr/>
        </p:nvSpPr>
        <p:spPr>
          <a:xfrm>
            <a:off x="4419600" y="5410200"/>
            <a:ext cx="3505200" cy="609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descr="What’s next?&#10;&#10;Use the access code on your report to log in to My College QuickStart, a personalized college and career planning kit. There you can:&#10;&#10;Search for colleges&#10;Get a personalized SAT study plan&#10;Take a personality test to find majors and careers that fit you&#10;See your AP Potential&#10;&#10;www.collegeboard.org/quickstart "/>
          <p:cNvSpPr/>
          <p:nvPr/>
        </p:nvSpPr>
        <p:spPr>
          <a:xfrm>
            <a:off x="4191000" y="5867400"/>
            <a:ext cx="1295400" cy="228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descr="What’s next?&#10;&#10;Use the access code on your report to log in to My College QuickStart, a personalized college and career planning kit. There you can:&#10;&#10;Search for colleges&#10;Get a personalized SAT study plan&#10;Take a personality test to find majors and careers that fit you&#10;See your AP Potential&#10;&#10;www.collegeboard.org/quickstart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9" name="Rounded Rectangle 8" descr="What’s next?&#10;&#10;Use the access code on your report to log in to My College QuickStart, a personalized college and career planning kit. There you can:&#10;&#10;Search for colleges&#10;Get a personalized SAT study plan&#10;Take a personality test to find majors and careers that fit you&#10;See your AP Potential&#10;&#10;www.collegeboard.org/quickstart "/>
          <p:cNvSpPr/>
          <p:nvPr/>
        </p:nvSpPr>
        <p:spPr>
          <a:xfrm>
            <a:off x="228600" y="1066800"/>
            <a:ext cx="6781800" cy="3124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What’s next?</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Use the access code on your report to log in to My College QuickStart, a personalized college and career planning kit. There you can:</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Search for colleges</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Get a personalized SAT study plan</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Take a personality test to find majors and careers that fit you</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See your AP Potential</a:t>
            </a:r>
          </a:p>
          <a:p>
            <a:pPr fontAlgn="auto">
              <a:lnSpc>
                <a:spcPct val="90000"/>
              </a:lnSpc>
              <a:spcBef>
                <a:spcPts val="0"/>
              </a:spcBef>
              <a:spcAft>
                <a:spcPts val="0"/>
              </a:spcAft>
              <a:buFont typeface="Arial" pitchFamily="34" charset="0"/>
              <a:buChar char="•"/>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defRPr/>
            </a:pP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pic>
        <p:nvPicPr>
          <p:cNvPr id="8" name="Picture 7" descr="What’s next?&#10;&#10;Use the access code on your report to log in to My College QuickStart, a personalized college and career planning kit. There you can:&#10;&#10;Search for colleges&#10;Get a personalized SAT study plan&#10;Take a personality test to find majors and careers that fit you&#10;See your AP Potential&#10;&#10;www.collegeboard.org/quickstart "/>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4500" y="4892675"/>
            <a:ext cx="8213704" cy="1377949"/>
          </a:xfrm>
          <a:prstGeom prst="rect">
            <a:avLst/>
          </a:prstGeom>
        </p:spPr>
      </p:pic>
      <p:sp>
        <p:nvSpPr>
          <p:cNvPr id="2" name="Title 1"/>
          <p:cNvSpPr>
            <a:spLocks noGrp="1"/>
          </p:cNvSpPr>
          <p:nvPr>
            <p:ph type="title" idx="4294967295"/>
          </p:nvPr>
        </p:nvSpPr>
        <p:spPr/>
        <p:txBody>
          <a:bodyPr/>
          <a:lstStyle/>
          <a:p>
            <a:r>
              <a:rPr lang="en-IN" dirty="0"/>
              <a:t>  </a:t>
            </a:r>
          </a:p>
        </p:txBody>
      </p:sp>
    </p:spTree>
    <p:extLst>
      <p:ext uri="{BB962C8B-B14F-4D97-AF65-F5344CB8AC3E}">
        <p14:creationId xmlns:p14="http://schemas.microsoft.com/office/powerpoint/2010/main" val="387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descr="My College QuickStart&#10;&#10;My College QuickStart is a free personalized college planning tool based on your PSAT/NMSQT results. It has six parts:&#10;&#10;My Online Score Report: Review your online PSAT/NMSQT Score Report—you'll be able to sort answers and explanations by difficulty and question type. You'll also be able to view projected SAT score ranges, state percentiles, and more.&#10;My SAT Study Plan: Prepare for the SAT with a customized study plan based on your strengths and weaknesses, as determined by your PSAT/NMSQT performance.*&#10;My Personality: Take a personality test and find majors and careers that fit your strengths and interests.&#10;My Major &amp; Career Matches: View a personalized list of suggested majors and careers, based on the information you provided when you took the PSAT/NMSQT. &#10;My College Matches: Get a starter list of colleges to explore based on the information you provided when you took the PSAT/NMSQT. Refine and customize your list to fit the college criteria that are important to you.&#10;My AP Potential: Get a head start on college level coursework and credits. See which AP courses you may be ready for and find out which courses are related to college majors that interest you.**&#10;&#10;&#10;My SAT Study Plan is only available to high school students.&#10;**Feedback is not available for eighth-grade and younger students. Feedback for ninth-grade students is limited to AP U.S. History and AP World History."/>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1027" name="Picture 3" descr="My College QuickStart&#10;&#10;My College QuickStart is a free personalized college planning tool based on your PSAT/NMSQT results. It has six parts:&#10;&#10;My Online Score Report: Review your online PSAT/NMSQT Score Report—you'll be able to sort answers and explanations by difficulty and question type. You'll also be able to view projected SAT score ranges, state percentiles, and more.&#10;My SAT Study Plan: Prepare for the SAT with a customized study plan based on your strengths and weaknesses, as determined by your PSAT/NMSQT performance.*&#10;My Personality: Take a personality test and find majors and careers that fit your strengths and interests.&#10;My Major &amp; Career Matches: View a personalized list of suggested majors and careers, based on the information you provided when you took the PSAT/NMSQT. &#10;My College Matches: Get a starter list of colleges to explore based on the information you provided when you took the PSAT/NMSQT. Refine and customize your list to fit the college criteria that are important to you.&#10;My AP Potential: Get a head start on college level coursework and credits. See which AP courses you may be ready for and find out which courses are related to college majors that interest you.**&#10;&#10;&#10;My SAT Study Plan is only available to high school students.&#10;**Feedback is not available for eighth-grade and younger students. Feedback for ninth-grade students is limited to AP U.S. History and AP World Histor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3930" y="1122775"/>
            <a:ext cx="6759410" cy="5109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70366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My Online Score Report lets you learn about your test results:&#10;View projected SAT score ranges.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descr="My Online Score Report lets you learn about your test results:&#10;View projected SAT score ranges. "/>
          <p:cNvSpPr/>
          <p:nvPr/>
        </p:nvSpPr>
        <p:spPr>
          <a:xfrm>
            <a:off x="419100" y="1826260"/>
            <a:ext cx="3581400" cy="1244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Projected SAT® score ranges</a:t>
            </a:r>
          </a:p>
        </p:txBody>
      </p:sp>
      <p:pic>
        <p:nvPicPr>
          <p:cNvPr id="3074" name="Picture 2" descr="My Online Score Report lets you learn about your test results:&#10;View projected SAT score ranges.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4385" y="1088882"/>
            <a:ext cx="4633356" cy="5147267"/>
          </a:xfrm>
          <a:prstGeom prst="rect">
            <a:avLst/>
          </a:prstGeom>
          <a:noFill/>
          <a:extLst>
            <a:ext uri="{909E8E84-426E-40DD-AFC4-6F175D3DCCD1}">
              <a14:hiddenFill xmlns:a14="http://schemas.microsoft.com/office/drawing/2010/main">
                <a:solidFill>
                  <a:srgbClr val="FFFFFF"/>
                </a:solidFill>
              </a14:hiddenFill>
            </a:ext>
          </a:extLst>
        </p:spPr>
      </p:pic>
      <p:sp>
        <p:nvSpPr>
          <p:cNvPr id="6" name="Oval 16" descr="My Online Score Report lets you learn about your test results:&#10;View projected SAT score ranges. "/>
          <p:cNvSpPr>
            <a:spLocks noChangeArrowheads="1"/>
          </p:cNvSpPr>
          <p:nvPr/>
        </p:nvSpPr>
        <p:spPr bwMode="auto">
          <a:xfrm>
            <a:off x="7492835" y="2534815"/>
            <a:ext cx="10668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977317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Compare performance to state percentiles."/>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descr="Compare performance to state percentiles."/>
          <p:cNvSpPr/>
          <p:nvPr/>
        </p:nvSpPr>
        <p:spPr>
          <a:xfrm>
            <a:off x="228600" y="3055144"/>
            <a:ext cx="3581400" cy="107315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State percentiles</a:t>
            </a:r>
          </a:p>
        </p:txBody>
      </p:sp>
      <p:pic>
        <p:nvPicPr>
          <p:cNvPr id="6" name="Picture 2" descr="Compare performance to state percentil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4385" y="1088882"/>
            <a:ext cx="4633356" cy="5147267"/>
          </a:xfrm>
          <a:prstGeom prst="rect">
            <a:avLst/>
          </a:prstGeom>
          <a:noFill/>
          <a:extLst>
            <a:ext uri="{909E8E84-426E-40DD-AFC4-6F175D3DCCD1}">
              <a14:hiddenFill xmlns:a14="http://schemas.microsoft.com/office/drawing/2010/main">
                <a:solidFill>
                  <a:srgbClr val="FFFFFF"/>
                </a:solidFill>
              </a14:hiddenFill>
            </a:ext>
          </a:extLst>
        </p:spPr>
      </p:pic>
      <p:sp>
        <p:nvSpPr>
          <p:cNvPr id="5" name="Oval 16" descr="Compare performance to state percentiles."/>
          <p:cNvSpPr>
            <a:spLocks noChangeArrowheads="1"/>
          </p:cNvSpPr>
          <p:nvPr/>
        </p:nvSpPr>
        <p:spPr bwMode="auto">
          <a:xfrm>
            <a:off x="4190998" y="3840318"/>
            <a:ext cx="4418611" cy="45855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79805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Review your by the questions you omitted or answered incorrectly, by the question’s level of difficulty, or by skill."/>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descr="Review your by the questions you omitted or answered incorrectly, by the question’s level of difficulty, or by skill."/>
          <p:cNvSpPr/>
          <p:nvPr/>
        </p:nvSpPr>
        <p:spPr>
          <a:xfrm>
            <a:off x="232410" y="4019550"/>
            <a:ext cx="3581400" cy="990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You can filter questions</a:t>
            </a:r>
          </a:p>
        </p:txBody>
      </p:sp>
      <p:pic>
        <p:nvPicPr>
          <p:cNvPr id="1027" name="Picture 3" descr="Review your by the questions you omitted or answered incorrectly, by the question’s level of difficulty, or by ski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5499" y="1080654"/>
            <a:ext cx="4723261" cy="5308517"/>
          </a:xfrm>
          <a:prstGeom prst="rect">
            <a:avLst/>
          </a:prstGeom>
          <a:noFill/>
          <a:extLst>
            <a:ext uri="{909E8E84-426E-40DD-AFC4-6F175D3DCCD1}">
              <a14:hiddenFill xmlns:a14="http://schemas.microsoft.com/office/drawing/2010/main">
                <a:solidFill>
                  <a:srgbClr val="FFFFFF"/>
                </a:solidFill>
              </a14:hiddenFill>
            </a:ext>
          </a:extLst>
        </p:spPr>
      </p:pic>
      <p:sp>
        <p:nvSpPr>
          <p:cNvPr id="7" name="Oval 16" descr="Review your by the questions you omitted or answered incorrectly, by the question’s level of difficulty, or by skill."/>
          <p:cNvSpPr>
            <a:spLocks noChangeArrowheads="1"/>
          </p:cNvSpPr>
          <p:nvPr/>
        </p:nvSpPr>
        <p:spPr bwMode="auto">
          <a:xfrm>
            <a:off x="4056241" y="4514850"/>
            <a:ext cx="4680016" cy="1331273"/>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77100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Review questions and answer explanations."/>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descr="Review questions and answer explanations."/>
          <p:cNvSpPr/>
          <p:nvPr/>
        </p:nvSpPr>
        <p:spPr>
          <a:xfrm>
            <a:off x="304800" y="5136198"/>
            <a:ext cx="3581400" cy="990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Questions and </a:t>
            </a:r>
            <a:br>
              <a:rPr lang="en-US" dirty="0">
                <a:solidFill>
                  <a:schemeClr val="tx1"/>
                </a:solidFill>
              </a:rPr>
            </a:br>
            <a:r>
              <a:rPr lang="en-US" dirty="0">
                <a:solidFill>
                  <a:schemeClr val="tx1"/>
                </a:solidFill>
              </a:rPr>
              <a:t>answer explanations</a:t>
            </a:r>
          </a:p>
        </p:txBody>
      </p:sp>
      <p:pic>
        <p:nvPicPr>
          <p:cNvPr id="6" name="Picture 2" descr="Review questions and answer explanation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4385" y="1088882"/>
            <a:ext cx="4633356" cy="5147267"/>
          </a:xfrm>
          <a:prstGeom prst="rect">
            <a:avLst/>
          </a:prstGeom>
          <a:noFill/>
          <a:extLst>
            <a:ext uri="{909E8E84-426E-40DD-AFC4-6F175D3DCCD1}">
              <a14:hiddenFill xmlns:a14="http://schemas.microsoft.com/office/drawing/2010/main">
                <a:solidFill>
                  <a:srgbClr val="FFFFFF"/>
                </a:solidFill>
              </a14:hiddenFill>
            </a:ext>
          </a:extLst>
        </p:spPr>
      </p:pic>
      <p:sp>
        <p:nvSpPr>
          <p:cNvPr id="7" name="Oval 16" descr="Review questions and answer explanations."/>
          <p:cNvSpPr>
            <a:spLocks noChangeArrowheads="1"/>
          </p:cNvSpPr>
          <p:nvPr/>
        </p:nvSpPr>
        <p:spPr bwMode="auto">
          <a:xfrm>
            <a:off x="4012723" y="5140777"/>
            <a:ext cx="4680016" cy="1331273"/>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79174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descr="My SAT Study Plan, creates a customized SAT study plan on your PSAT/NMSQT results.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descr="My SAT Study Plan, creates a customized SAT study plan on your PSAT/NMSQT results. "/>
          <p:cNvSpPr/>
          <p:nvPr/>
        </p:nvSpPr>
        <p:spPr>
          <a:xfrm>
            <a:off x="251460" y="2057400"/>
            <a:ext cx="3429000" cy="2133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SAT Study Plan™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Personalized skills </a:t>
            </a:r>
            <a:br>
              <a:rPr lang="en-US" sz="2000" dirty="0">
                <a:solidFill>
                  <a:schemeClr val="tx1"/>
                </a:solidFill>
              </a:rPr>
            </a:br>
            <a:r>
              <a:rPr lang="en-US" sz="2000" dirty="0">
                <a:solidFill>
                  <a:schemeClr val="tx1"/>
                </a:solidFill>
              </a:rPr>
              <a:t>to improve</a:t>
            </a:r>
          </a:p>
        </p:txBody>
      </p:sp>
      <p:pic>
        <p:nvPicPr>
          <p:cNvPr id="2051" name="Picture 3" descr="My SAT Study Plan, creates a customized SAT study plan on your PSAT/NMSQT results.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89178" y="1270659"/>
            <a:ext cx="5237365" cy="4773881"/>
          </a:xfrm>
          <a:prstGeom prst="rect">
            <a:avLst/>
          </a:prstGeom>
          <a:noFill/>
          <a:extLst>
            <a:ext uri="{909E8E84-426E-40DD-AFC4-6F175D3DCCD1}">
              <a14:hiddenFill xmlns:a14="http://schemas.microsoft.com/office/drawing/2010/main">
                <a:solidFill>
                  <a:srgbClr val="FFFFFF"/>
                </a:solidFill>
              </a14:hiddenFill>
            </a:ext>
          </a:extLst>
        </p:spPr>
      </p:pic>
      <p:sp>
        <p:nvSpPr>
          <p:cNvPr id="8" name="Oval 16" descr="My SAT Study Plan, creates a customized SAT study plan on your PSAT/NMSQT results. "/>
          <p:cNvSpPr>
            <a:spLocks noChangeArrowheads="1"/>
          </p:cNvSpPr>
          <p:nvPr/>
        </p:nvSpPr>
        <p:spPr bwMode="auto">
          <a:xfrm>
            <a:off x="3789178" y="3657599"/>
            <a:ext cx="5042129" cy="2054431"/>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91770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descr="You can try hundreds of practice questions…&#10;"/>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descr="You can try hundreds of practice questions…&#10;"/>
          <p:cNvSpPr/>
          <p:nvPr/>
        </p:nvSpPr>
        <p:spPr>
          <a:xfrm>
            <a:off x="304800" y="1131888"/>
            <a:ext cx="3429000" cy="990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SAT Study Plan™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SAT practice questions</a:t>
            </a:r>
          </a:p>
        </p:txBody>
      </p:sp>
      <p:pic>
        <p:nvPicPr>
          <p:cNvPr id="8" name="Picture 2" descr="You can try hundreds of practice questions…&#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4556" y="1104405"/>
            <a:ext cx="4906250" cy="4923435"/>
          </a:xfrm>
          <a:prstGeom prst="rect">
            <a:avLst/>
          </a:prstGeom>
          <a:noFill/>
          <a:extLst>
            <a:ext uri="{909E8E84-426E-40DD-AFC4-6F175D3DCCD1}">
              <a14:hiddenFill xmlns:a14="http://schemas.microsoft.com/office/drawing/2010/main">
                <a:solidFill>
                  <a:srgbClr val="FFFFFF"/>
                </a:solidFill>
              </a14:hiddenFill>
            </a:ext>
          </a:extLst>
        </p:spPr>
      </p:pic>
      <p:sp>
        <p:nvSpPr>
          <p:cNvPr id="9" name="Oval 16" descr="You can try hundreds of practice questions…&#10;"/>
          <p:cNvSpPr>
            <a:spLocks noChangeArrowheads="1"/>
          </p:cNvSpPr>
          <p:nvPr/>
        </p:nvSpPr>
        <p:spPr bwMode="auto">
          <a:xfrm>
            <a:off x="3964556" y="3732376"/>
            <a:ext cx="4740057" cy="1836162"/>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43051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descr="…and even try a full-length SAT practice test."/>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descr="…and even try a full-length SAT practice test."/>
          <p:cNvSpPr/>
          <p:nvPr/>
        </p:nvSpPr>
        <p:spPr>
          <a:xfrm>
            <a:off x="304800" y="1333500"/>
            <a:ext cx="3429000" cy="990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SAT Study Plan™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An official SAT practice test</a:t>
            </a:r>
          </a:p>
        </p:txBody>
      </p:sp>
      <p:pic>
        <p:nvPicPr>
          <p:cNvPr id="4098" name="Picture 2" descr="…and even try a full-length SAT practice tes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2557" y="1333500"/>
            <a:ext cx="4838579" cy="4159333"/>
          </a:xfrm>
          <a:prstGeom prst="rect">
            <a:avLst/>
          </a:prstGeom>
          <a:noFill/>
          <a:extLst>
            <a:ext uri="{909E8E84-426E-40DD-AFC4-6F175D3DCCD1}">
              <a14:hiddenFill xmlns:a14="http://schemas.microsoft.com/office/drawing/2010/main">
                <a:solidFill>
                  <a:srgbClr val="FFFFFF"/>
                </a:solidFill>
              </a14:hiddenFill>
            </a:ext>
          </a:extLst>
        </p:spPr>
      </p:pic>
      <p:sp>
        <p:nvSpPr>
          <p:cNvPr id="8" name="Oval 16" descr="…and even try a full-length SAT practice test."/>
          <p:cNvSpPr>
            <a:spLocks noChangeArrowheads="1"/>
          </p:cNvSpPr>
          <p:nvPr/>
        </p:nvSpPr>
        <p:spPr bwMode="auto">
          <a:xfrm>
            <a:off x="7924798" y="2209800"/>
            <a:ext cx="762000" cy="319644"/>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15890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My Personality helps you better understand your strengths, interests, and preferences. "/>
          <p:cNvPicPr>
            <a:picLocks noChangeAspect="1" noChangeArrowheads="1"/>
          </p:cNvPicPr>
          <p:nvPr/>
        </p:nvPicPr>
        <p:blipFill>
          <a:blip r:embed="rId3" cstate="print"/>
          <a:srcRect/>
          <a:stretch>
            <a:fillRect/>
          </a:stretch>
        </p:blipFill>
        <p:spPr bwMode="auto">
          <a:xfrm>
            <a:off x="3930650" y="990600"/>
            <a:ext cx="4375150" cy="5116513"/>
          </a:xfrm>
          <a:prstGeom prst="rect">
            <a:avLst/>
          </a:prstGeom>
          <a:noFill/>
          <a:ln w="9525">
            <a:noFill/>
            <a:miter lim="800000"/>
            <a:headEnd/>
            <a:tailEnd/>
          </a:ln>
        </p:spPr>
      </p:pic>
      <p:sp>
        <p:nvSpPr>
          <p:cNvPr id="6" name="Rounded Rectangle 5" descr="My Personality helps you better understand your strengths, interests, and preferences.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8" name="Rounded Rectangle 7" descr="My Personality helps you better understand your strengths, interests, and preferences. "/>
          <p:cNvSpPr/>
          <p:nvPr/>
        </p:nvSpPr>
        <p:spPr>
          <a:xfrm>
            <a:off x="228600" y="1219200"/>
            <a:ext cx="3581400" cy="22098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Personality</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Personality test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Description of your type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Tips for success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Majors and careers that might be a good fit for you</a:t>
            </a:r>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75556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Score&#10;You can see your projected SAT score online in My College QuickStart (www.collegeboard.org/quickstart). "/>
          <p:cNvSpPr/>
          <p:nvPr/>
        </p:nvSpPr>
        <p:spPr>
          <a:xfrm>
            <a:off x="228600" y="2208548"/>
            <a:ext cx="3733800" cy="12192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600" b="1" dirty="0">
                <a:solidFill>
                  <a:schemeClr val="tx1"/>
                </a:solidFill>
                <a:latin typeface="Arial" pitchFamily="34" charset="0"/>
                <a:cs typeface="Arial" pitchFamily="34" charset="0"/>
              </a:rPr>
              <a:t>Score</a:t>
            </a:r>
          </a:p>
          <a:p>
            <a:pPr fontAlgn="auto">
              <a:spcBef>
                <a:spcPts val="960"/>
              </a:spcBef>
              <a:spcAft>
                <a:spcPts val="0"/>
              </a:spcAft>
              <a:defRPr/>
            </a:pPr>
            <a:r>
              <a:rPr lang="en-US" sz="1600" dirty="0">
                <a:solidFill>
                  <a:schemeClr val="tx1"/>
                </a:solidFill>
                <a:latin typeface="Arial" pitchFamily="34" charset="0"/>
                <a:cs typeface="Arial" pitchFamily="34" charset="0"/>
              </a:rPr>
              <a:t>You can see your projected SAT score online in My College QuickStart (</a:t>
            </a:r>
            <a:r>
              <a:rPr lang="en-US" sz="1600" dirty="0">
                <a:solidFill>
                  <a:schemeClr val="tx1"/>
                </a:solidFill>
                <a:latin typeface="Arial" pitchFamily="34" charset="0"/>
                <a:cs typeface="Arial" pitchFamily="34" charset="0"/>
                <a:hlinkClick r:id="rId3"/>
              </a:rPr>
              <a:t>www.collegeboard.org/quickstart</a:t>
            </a:r>
            <a:r>
              <a:rPr lang="en-US" sz="1600" dirty="0">
                <a:solidFill>
                  <a:schemeClr val="tx1"/>
                </a:solidFill>
                <a:latin typeface="Arial" pitchFamily="34" charset="0"/>
                <a:cs typeface="Arial" pitchFamily="34" charset="0"/>
              </a:rPr>
              <a:t>). </a:t>
            </a:r>
            <a:endParaRPr lang="en-US" sz="1600" dirty="0">
              <a:latin typeface="Arial" pitchFamily="34" charset="0"/>
              <a:cs typeface="Arial" pitchFamily="34" charset="0"/>
            </a:endParaRPr>
          </a:p>
        </p:txBody>
      </p:sp>
      <p:sp>
        <p:nvSpPr>
          <p:cNvPr id="10" name="Rounded Rectangle 9" descr="Your Scores"/>
          <p:cNvSpPr/>
          <p:nvPr/>
        </p:nvSpPr>
        <p:spPr>
          <a:xfrm>
            <a:off x="228600" y="381000"/>
            <a:ext cx="3810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Scores</a:t>
            </a:r>
            <a:endParaRPr lang="en-US" sz="2000" dirty="0">
              <a:latin typeface="Arial" pitchFamily="34" charset="0"/>
              <a:cs typeface="Arial" pitchFamily="34" charset="0"/>
            </a:endParaRPr>
          </a:p>
        </p:txBody>
      </p:sp>
      <p:pic>
        <p:nvPicPr>
          <p:cNvPr id="11" name="Picture 10" descr="Your Scores&#10;&#10;PSAT/NMSQT scores are reported on a scale from 20 to 80. The sample here shows a score of 50 for the Critical Reading section.&#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8" name="Picture 3" descr="Your Scores&#10;&#10;PSAT/NMSQT scores are reported on a scale from 20 to 80. The sample here shows a score of 50 for the Critical Reading section.&#10;"/>
          <p:cNvPicPr>
            <a:picLocks noChangeAspect="1" noChangeArrowheads="1"/>
          </p:cNvPicPr>
          <p:nvPr/>
        </p:nvPicPr>
        <p:blipFill>
          <a:blip r:embed="rId5" cstate="print"/>
          <a:srcRect l="30000" t="43778" r="40000" b="10000"/>
          <a:stretch>
            <a:fillRect/>
          </a:stretch>
        </p:blipFill>
        <p:spPr bwMode="auto">
          <a:xfrm>
            <a:off x="4818228" y="1447800"/>
            <a:ext cx="3657600" cy="3522133"/>
          </a:xfrm>
          <a:prstGeom prst="rect">
            <a:avLst/>
          </a:prstGeom>
          <a:noFill/>
          <a:ln w="9525">
            <a:noFill/>
            <a:miter lim="800000"/>
            <a:headEnd/>
            <a:tailEnd/>
          </a:ln>
        </p:spPr>
      </p:pic>
      <p:sp>
        <p:nvSpPr>
          <p:cNvPr id="9" name="Rounded Rectangle 8" descr="Your Scores&#10;&#10;PSAT/NMSQT scores are reported on a scale from 20 to 80. The sample here shows a score of 50 for the Critical Reading section.&#10;"/>
          <p:cNvSpPr/>
          <p:nvPr/>
        </p:nvSpPr>
        <p:spPr>
          <a:xfrm>
            <a:off x="6075528" y="2456688"/>
            <a:ext cx="1143000" cy="1066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a:ea typeface="ＭＳ Ｐゴシック" charset="0"/>
                <a:cs typeface="Arial"/>
              </a:rPr>
              <a:t> </a:t>
            </a:r>
            <a:endParaRPr lang="en-IN" dirty="0"/>
          </a:p>
        </p:txBody>
      </p:sp>
    </p:spTree>
    <p:extLst>
      <p:ext uri="{BB962C8B-B14F-4D97-AF65-F5344CB8AC3E}">
        <p14:creationId xmlns:p14="http://schemas.microsoft.com/office/powerpoint/2010/main" val="2106009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You can take a personality test to find your type and explore majors and careers that may be a good fit for you."/>
          <p:cNvPicPr>
            <a:picLocks noChangeAspect="1" noChangeArrowheads="1"/>
          </p:cNvPicPr>
          <p:nvPr/>
        </p:nvPicPr>
        <p:blipFill>
          <a:blip r:embed="rId3" cstate="print"/>
          <a:srcRect/>
          <a:stretch>
            <a:fillRect/>
          </a:stretch>
        </p:blipFill>
        <p:spPr bwMode="auto">
          <a:xfrm>
            <a:off x="3930650" y="990600"/>
            <a:ext cx="4375150" cy="5116513"/>
          </a:xfrm>
          <a:prstGeom prst="rect">
            <a:avLst/>
          </a:prstGeom>
          <a:noFill/>
          <a:ln w="9525">
            <a:noFill/>
            <a:miter lim="800000"/>
            <a:headEnd/>
            <a:tailEnd/>
          </a:ln>
        </p:spPr>
      </p:pic>
      <p:sp>
        <p:nvSpPr>
          <p:cNvPr id="6" name="Rounded Rectangle 5" descr="You can take a personality test to find your type and explore majors and careers that may be a good fit for you."/>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51201" name="Picture 1" descr="You can take a personality test to find your type and explore majors and careers that may be a good fit for you."/>
          <p:cNvPicPr>
            <a:picLocks noChangeAspect="1" noChangeArrowheads="1"/>
          </p:cNvPicPr>
          <p:nvPr/>
        </p:nvPicPr>
        <p:blipFill>
          <a:blip r:embed="rId4" cstate="print"/>
          <a:srcRect l="1071" t="21205" r="19911" b="18237"/>
          <a:stretch>
            <a:fillRect/>
          </a:stretch>
        </p:blipFill>
        <p:spPr bwMode="auto">
          <a:xfrm>
            <a:off x="457200" y="990600"/>
            <a:ext cx="8077200" cy="4951413"/>
          </a:xfrm>
          <a:prstGeom prst="rect">
            <a:avLst/>
          </a:prstGeom>
          <a:noFill/>
          <a:ln w="9525">
            <a:noFill/>
            <a:miter lim="800000"/>
            <a:headEnd/>
            <a:tailEnd/>
          </a:ln>
        </p:spPr>
      </p:pic>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70348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You can customize this list to meet the criteria that are important to you."/>
          <p:cNvPicPr>
            <a:picLocks noChangeAspect="1" noChangeArrowheads="1"/>
          </p:cNvPicPr>
          <p:nvPr/>
        </p:nvPicPr>
        <p:blipFill>
          <a:blip r:embed="rId3" cstate="print"/>
          <a:srcRect l="19376" t="18527" r="20625" b="12527"/>
          <a:stretch>
            <a:fillRect/>
          </a:stretch>
        </p:blipFill>
        <p:spPr bwMode="auto">
          <a:xfrm>
            <a:off x="3573463" y="1273175"/>
            <a:ext cx="5494337" cy="5051425"/>
          </a:xfrm>
          <a:prstGeom prst="rect">
            <a:avLst/>
          </a:prstGeom>
          <a:noFill/>
          <a:ln w="3175">
            <a:noFill/>
            <a:miter lim="800000"/>
            <a:headEnd/>
            <a:tailEnd/>
          </a:ln>
        </p:spPr>
      </p:pic>
      <p:sp>
        <p:nvSpPr>
          <p:cNvPr id="14" name="Oval 16" descr="You can customize this list to meet the criteria that are important to you."/>
          <p:cNvSpPr>
            <a:spLocks noChangeArrowheads="1"/>
          </p:cNvSpPr>
          <p:nvPr/>
        </p:nvSpPr>
        <p:spPr bwMode="auto">
          <a:xfrm>
            <a:off x="3544888" y="2740025"/>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5" name="Oval 16" descr="You can customize this list to meet the criteria that are important to you."/>
          <p:cNvSpPr>
            <a:spLocks noChangeArrowheads="1"/>
          </p:cNvSpPr>
          <p:nvPr/>
        </p:nvSpPr>
        <p:spPr bwMode="auto">
          <a:xfrm>
            <a:off x="3522663" y="3414713"/>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9" name="Oval 18" descr="You can customize this list to meet the criteria that are important to you."/>
          <p:cNvSpPr>
            <a:spLocks noChangeArrowheads="1"/>
          </p:cNvSpPr>
          <p:nvPr/>
        </p:nvSpPr>
        <p:spPr bwMode="auto">
          <a:xfrm>
            <a:off x="3544888" y="4656138"/>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0" name="Oval 16" descr="You can customize this list to meet the criteria that are important to you."/>
          <p:cNvSpPr>
            <a:spLocks noChangeArrowheads="1"/>
          </p:cNvSpPr>
          <p:nvPr/>
        </p:nvSpPr>
        <p:spPr bwMode="auto">
          <a:xfrm>
            <a:off x="3533775" y="5776913"/>
            <a:ext cx="113188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0" name="Rounded Rectangle 9" descr="You can customize this list to meet the criteria that are important to you."/>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descr="You can customize this list to meet the criteria that are important to you."/>
          <p:cNvSpPr/>
          <p:nvPr/>
        </p:nvSpPr>
        <p:spPr>
          <a:xfrm>
            <a:off x="304800" y="1219200"/>
            <a:ext cx="3124200" cy="1620838"/>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a:t>My College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Starter list of colleges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Criteria to customize search</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Ability to save searches</a:t>
            </a:r>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1588540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You can then jump-start your college search with a starter list of colleges based on your home state and selected major. "/>
          <p:cNvPicPr>
            <a:picLocks noChangeAspect="1" noChangeArrowheads="1"/>
          </p:cNvPicPr>
          <p:nvPr/>
        </p:nvPicPr>
        <p:blipFill>
          <a:blip r:embed="rId3" cstate="print"/>
          <a:srcRect l="19376" t="18527" r="20625" b="12527"/>
          <a:stretch>
            <a:fillRect/>
          </a:stretch>
        </p:blipFill>
        <p:spPr bwMode="auto">
          <a:xfrm>
            <a:off x="3573463" y="1273175"/>
            <a:ext cx="5494337" cy="5051425"/>
          </a:xfrm>
          <a:prstGeom prst="rect">
            <a:avLst/>
          </a:prstGeom>
          <a:noFill/>
          <a:ln w="3175">
            <a:noFill/>
            <a:miter lim="800000"/>
            <a:headEnd/>
            <a:tailEnd/>
          </a:ln>
        </p:spPr>
      </p:pic>
      <p:pic>
        <p:nvPicPr>
          <p:cNvPr id="13" name="Picture 3" descr="You can then jump-start your college search with a starter list of colleges based on your home state and selected major. "/>
          <p:cNvPicPr>
            <a:picLocks noChangeAspect="1" noChangeArrowheads="1"/>
          </p:cNvPicPr>
          <p:nvPr/>
        </p:nvPicPr>
        <p:blipFill>
          <a:blip r:embed="rId4" cstate="print"/>
          <a:srcRect l="35893" t="34039" r="20982" b="11610"/>
          <a:stretch>
            <a:fillRect/>
          </a:stretch>
        </p:blipFill>
        <p:spPr bwMode="auto">
          <a:xfrm>
            <a:off x="3733800" y="1371600"/>
            <a:ext cx="4778375" cy="4818063"/>
          </a:xfrm>
          <a:prstGeom prst="rect">
            <a:avLst/>
          </a:prstGeom>
          <a:noFill/>
          <a:ln w="9525">
            <a:noFill/>
            <a:miter lim="800000"/>
            <a:headEnd/>
            <a:tailEnd/>
          </a:ln>
        </p:spPr>
      </p:pic>
      <p:sp>
        <p:nvSpPr>
          <p:cNvPr id="10" name="Rounded Rectangle 9" descr="You can then jump-start your college search with a starter list of colleges based on your home state and selected major.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descr="You can then jump-start your college search with a starter list of colleges based on your home state and selected major. "/>
          <p:cNvSpPr/>
          <p:nvPr/>
        </p:nvSpPr>
        <p:spPr>
          <a:xfrm>
            <a:off x="304800" y="1219200"/>
            <a:ext cx="3124200" cy="1620838"/>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a:t>My College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Starter list of colleges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Criteria to customize search</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Ability to save searches</a:t>
            </a:r>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5466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y major and career matches lets you explore major and career profiles, read firsthand accounts from students and professionals,…&#10;"/>
          <p:cNvPicPr>
            <a:picLocks noChangeAspect="1" noChangeArrowheads="1"/>
          </p:cNvPicPr>
          <p:nvPr/>
        </p:nvPicPr>
        <p:blipFill>
          <a:blip r:embed="rId3" cstate="print"/>
          <a:srcRect/>
          <a:stretch>
            <a:fillRect/>
          </a:stretch>
        </p:blipFill>
        <p:spPr bwMode="auto">
          <a:xfrm>
            <a:off x="3733800" y="1371600"/>
            <a:ext cx="5073650" cy="4010025"/>
          </a:xfrm>
          <a:prstGeom prst="rect">
            <a:avLst/>
          </a:prstGeom>
          <a:noFill/>
          <a:ln w="9525">
            <a:noFill/>
            <a:miter lim="800000"/>
            <a:headEnd/>
            <a:tailEnd/>
          </a:ln>
        </p:spPr>
      </p:pic>
      <p:sp>
        <p:nvSpPr>
          <p:cNvPr id="9" name="Oval 16" descr="My major and career matches lets you explore major and career profiles, read firsthand accounts from students and professionals,…&#10;"/>
          <p:cNvSpPr>
            <a:spLocks noChangeArrowheads="1"/>
          </p:cNvSpPr>
          <p:nvPr/>
        </p:nvSpPr>
        <p:spPr bwMode="auto">
          <a:xfrm>
            <a:off x="3810000" y="3581400"/>
            <a:ext cx="242093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Rounded Rectangle 7" descr="My major and career matches lets you explore major and career profiles, read firsthand accounts from students and professionals,…&#10;"/>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descr="My major and career matches lets you explore major and career profiles, read firsthand accounts from students and professionals,…&#10;"/>
          <p:cNvSpPr/>
          <p:nvPr/>
        </p:nvSpPr>
        <p:spPr>
          <a:xfrm>
            <a:off x="457200" y="1295400"/>
            <a:ext cx="3048000" cy="1905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Majors &amp; Career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Major you chose </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majors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careers</a:t>
            </a:r>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117002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descr="…and learn about required skills and academic preparations.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40961" name="Picture 1" descr="…and learn about required skills and academic preparations. "/>
          <p:cNvPicPr>
            <a:picLocks noChangeAspect="1" noChangeArrowheads="1"/>
          </p:cNvPicPr>
          <p:nvPr/>
        </p:nvPicPr>
        <p:blipFill>
          <a:blip r:embed="rId3" cstate="print"/>
          <a:srcRect l="1071" t="32365" r="18633" b="7590"/>
          <a:stretch>
            <a:fillRect/>
          </a:stretch>
        </p:blipFill>
        <p:spPr bwMode="auto">
          <a:xfrm>
            <a:off x="438150" y="914400"/>
            <a:ext cx="8189913" cy="4899025"/>
          </a:xfrm>
          <a:prstGeom prst="rect">
            <a:avLst/>
          </a:prstGeom>
          <a:noFill/>
          <a:ln w="9525">
            <a:noFill/>
            <a:miter lim="800000"/>
            <a:headEnd/>
            <a:tailEnd/>
          </a:ln>
        </p:spPr>
      </p:pic>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372259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My AP Potential uses your PSAT/NMSQT scores to determine your potential for specific AP courses. For each course, you will either have Potential, Some Potential, or Potential Not Yet Indicated."/>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descr="My AP Potential uses your PSAT/NMSQT scores to determine your potential for specific AP courses. For each course, you will either have Potential, Some Potential, or Potential Not Yet Indicated."/>
          <p:cNvSpPr/>
          <p:nvPr/>
        </p:nvSpPr>
        <p:spPr>
          <a:xfrm>
            <a:off x="228600" y="1219200"/>
            <a:ext cx="3581400" cy="2667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AP Potential</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Courses you’re likely to succeed in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Courses that match majors you’re interested in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Courses that were offered at your school last year</a:t>
            </a:r>
          </a:p>
        </p:txBody>
      </p:sp>
      <p:pic>
        <p:nvPicPr>
          <p:cNvPr id="2051" name="Picture 3" descr="My AP Potential uses your PSAT/NMSQT scores to determine your potential for specific AP courses. For each course, you will either have Potential, Some Potential, or Potential Not Yet Indicated."/>
          <p:cNvPicPr>
            <a:picLocks noChangeAspect="1" noChangeArrowheads="1"/>
          </p:cNvPicPr>
          <p:nvPr/>
        </p:nvPicPr>
        <p:blipFill>
          <a:blip r:embed="rId3" cstate="print"/>
          <a:srcRect l="62222" t="30222" r="23333" b="18222"/>
          <a:stretch>
            <a:fillRect/>
          </a:stretch>
        </p:blipFill>
        <p:spPr bwMode="auto">
          <a:xfrm>
            <a:off x="4724400" y="914400"/>
            <a:ext cx="2438400" cy="5439508"/>
          </a:xfrm>
          <a:prstGeom prst="rect">
            <a:avLst/>
          </a:prstGeom>
          <a:noFill/>
          <a:ln w="9525">
            <a:noFill/>
            <a:miter lim="800000"/>
            <a:headEnd/>
            <a:tailEnd/>
          </a:ln>
        </p:spPr>
      </p:pic>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96263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descr="Potential – Scores show you have potential to succeed in this course. Speak to your counselor to see if you have the appropriate prerequisite courses and find out how you can enroll.&#10;Some Potential - Your scores show that you have some potential for success in this AP course. Having interest in the course subject as well as your dedication to working hard will only increase your chances for success.&#10;Potential Not Yet Indicated - 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10;&#10;Review the My AP Potential report closely to see which courses you have Potential in. You might find that you have potential in courses that you weren’t thinking about.&#10;&#10;"/>
          <p:cNvGrpSpPr/>
          <p:nvPr/>
        </p:nvGrpSpPr>
        <p:grpSpPr>
          <a:xfrm>
            <a:off x="0" y="990600"/>
            <a:ext cx="6248400" cy="4953000"/>
            <a:chOff x="838200" y="990601"/>
            <a:chExt cx="7086600" cy="5333214"/>
          </a:xfrm>
        </p:grpSpPr>
        <p:pic>
          <p:nvPicPr>
            <p:cNvPr id="3074" name="Picture 2" descr="Potential – Scores show you have potential to succeed in this course. Speak to your counselor to see if you have the appropriate prerequisite courses and find out how you can enroll.&#10;Some Potential - Your scores show that you have some potential for success in this AP course. Having interest in the course subject as well as your dedication to working hard will only increase your chances for success.&#10;Potential Not Yet Indicated - 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10;&#10;Review the My AP Potential report closely to see which courses you have Potential in. You might find that you have potential in courses that you weren’t thinking about.&#10;&#10;"/>
            <p:cNvPicPr>
              <a:picLocks noChangeAspect="1" noChangeArrowheads="1"/>
            </p:cNvPicPr>
            <p:nvPr/>
          </p:nvPicPr>
          <p:blipFill>
            <a:blip r:embed="rId3" cstate="print"/>
            <a:srcRect l="22222" t="31111" r="23889" b="4000"/>
            <a:stretch>
              <a:fillRect/>
            </a:stretch>
          </p:blipFill>
          <p:spPr bwMode="auto">
            <a:xfrm>
              <a:off x="838200" y="990601"/>
              <a:ext cx="7086600" cy="5333214"/>
            </a:xfrm>
            <a:prstGeom prst="rect">
              <a:avLst/>
            </a:prstGeom>
            <a:noFill/>
            <a:ln w="9525">
              <a:noFill/>
              <a:miter lim="800000"/>
              <a:headEnd/>
              <a:tailEnd/>
            </a:ln>
          </p:spPr>
        </p:pic>
        <p:sp>
          <p:nvSpPr>
            <p:cNvPr id="16" name="Rectangle 15"/>
            <p:cNvSpPr/>
            <p:nvPr/>
          </p:nvSpPr>
          <p:spPr>
            <a:xfrm>
              <a:off x="6172200" y="1066800"/>
              <a:ext cx="1752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descr="Potential – Scores show you have potential to succeed in this course. Speak to your counselor to see if you have the appropriate prerequisite courses and find out how you can enroll.&#10;Some Potential - Your scores show that you have some potential for success in this AP course. Having interest in the course subject as well as your dedication to working hard will only increase your chances for success.&#10;Potential Not Yet Indicated - 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10;&#10;Review the My AP Potential report closely to see which courses you have Potential in. You might find that you have potential in courses that you weren’t thinking about.&#10;&#10;"/>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descr="Potential – Scores show you have potential to succeed in this course. Speak to your counselor to see if you have the appropriate prerequisite courses and find out how you can enroll.&#10;Some Potential - Your scores show that you have some potential for success in this AP course. Having interest in the course subject as well as your dedication to working hard will only increase your chances for success.&#10;Potential Not Yet Indicated - 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10;&#10;Review the My AP Potential report closely to see which courses you have Potential in. You might find that you have potential in courses that you weren’t thinking about.&#10;&#10;"/>
          <p:cNvSpPr/>
          <p:nvPr/>
        </p:nvSpPr>
        <p:spPr>
          <a:xfrm>
            <a:off x="6400800" y="1061367"/>
            <a:ext cx="2514600" cy="838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1400" dirty="0">
                <a:solidFill>
                  <a:schemeClr val="tx1"/>
                </a:solidFill>
              </a:rPr>
              <a:t>The shading of the steps icons illustrates your potential</a:t>
            </a:r>
          </a:p>
        </p:txBody>
      </p:sp>
      <p:sp>
        <p:nvSpPr>
          <p:cNvPr id="3" name="Title 2" descr="Potential – Scores show you have potential to succeed in this course. Speak to your counselor to see if you have the appropriate prerequisite courses and find out how you can enroll.&#10;Some Potential - Your scores show that you have some potential for success in this AP course. Having interest in the course subject as well as your dedication to working hard will only increase your chances for success.&#10;Potential Not Yet Indicated - 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10;&#10;Review the My AP Potential report closely to see which courses you have Potential in. You might find that you have potential in courses that you weren’t thinking about.&#10;&#10;"/>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cxnSp>
        <p:nvCxnSpPr>
          <p:cNvPr id="19" name="Straight Arrow Connector 18" descr="Potential – Scores show you have potential to succeed in this course. Speak to your counselor to see if you have the appropriate prerequisite courses and find out how you can enroll.&#10;Some Potential - Your scores show that you have some potential for success in this AP course. Having interest in the course subject as well as your dedication to working hard will only increase your chances for success.&#10;Potential Not Yet Indicated - Your scores show that you may need more preparation and support to be successful in AP. Share your goals and interests with your school counselor, and learn which high school courses can prepare you for AP courses in the future. If you're already taking an AP course, you can still succeed through hard work and motivation.&#10;&#10;Review the My AP Potential report closely to see which courses you have Potential in. You might find that you have potential in courses that you weren’t thinking about.&#10;&#10;"/>
          <p:cNvCxnSpPr/>
          <p:nvPr/>
        </p:nvCxnSpPr>
        <p:spPr>
          <a:xfrm rot="5400000">
            <a:off x="6019800" y="1447800"/>
            <a:ext cx="3810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70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descr="Use the Select A Major drop-down to see which courses match majors that interest you. Read the descriptions and visit www.collegeboard.org/learnaboutAP to find out more about each course and how it can help you to succeed in college.&#10;&#10;"/>
          <p:cNvGrpSpPr/>
          <p:nvPr/>
        </p:nvGrpSpPr>
        <p:grpSpPr>
          <a:xfrm>
            <a:off x="0" y="990600"/>
            <a:ext cx="6248400" cy="4953000"/>
            <a:chOff x="838200" y="990601"/>
            <a:chExt cx="7086600" cy="5333214"/>
          </a:xfrm>
        </p:grpSpPr>
        <p:pic>
          <p:nvPicPr>
            <p:cNvPr id="3074" name="Picture 2" descr="Use the Select A Major drop-down to see which courses match majors that interest you. Read the descriptions and visit www.collegeboard.org/learnaboutAP to find out more about each course and how it can help you to succeed in college.&#10;"/>
            <p:cNvPicPr>
              <a:picLocks noChangeAspect="1" noChangeArrowheads="1"/>
            </p:cNvPicPr>
            <p:nvPr/>
          </p:nvPicPr>
          <p:blipFill>
            <a:blip r:embed="rId3" cstate="print"/>
            <a:srcRect l="22222" t="31111" r="23889" b="4000"/>
            <a:stretch>
              <a:fillRect/>
            </a:stretch>
          </p:blipFill>
          <p:spPr bwMode="auto">
            <a:xfrm>
              <a:off x="838200" y="990601"/>
              <a:ext cx="7086600" cy="5333214"/>
            </a:xfrm>
            <a:prstGeom prst="rect">
              <a:avLst/>
            </a:prstGeom>
            <a:noFill/>
            <a:ln w="9525">
              <a:noFill/>
              <a:miter lim="800000"/>
              <a:headEnd/>
              <a:tailEnd/>
            </a:ln>
          </p:spPr>
        </p:pic>
        <p:sp>
          <p:nvSpPr>
            <p:cNvPr id="16" name="Rectangle 15"/>
            <p:cNvSpPr/>
            <p:nvPr/>
          </p:nvSpPr>
          <p:spPr>
            <a:xfrm>
              <a:off x="6172200" y="1066800"/>
              <a:ext cx="1752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descr="Use the Select A Major drop-down to see which courses match majors that interest you. Read the descriptions and visit www.collegeboard.org/learnaboutAP to find out more about each course and how it can help you to succeed in college.&#10;&#10;"/>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descr="Use the Select A Major drop-down to see which courses match majors that interest you. Read the descriptions and visit www.collegeboard.org/learnaboutAP to find out more about each course and how it can help you to succeed in college.&#10;&#10;"/>
          <p:cNvSpPr/>
          <p:nvPr/>
        </p:nvSpPr>
        <p:spPr>
          <a:xfrm>
            <a:off x="6477000" y="2057400"/>
            <a:ext cx="2514600" cy="838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1400" dirty="0">
                <a:solidFill>
                  <a:schemeClr val="tx1"/>
                </a:solidFill>
              </a:rPr>
              <a:t>Choosing a major puts a checkmark in the Matches Major column next to appropriate courses</a:t>
            </a:r>
          </a:p>
        </p:txBody>
      </p:sp>
      <p:cxnSp>
        <p:nvCxnSpPr>
          <p:cNvPr id="21" name="Straight Arrow Connector 20" descr="Use the Select A Major drop-down to see which courses match majors that interest you. Read the descriptions and visit www.collegeboard.org/learnaboutAP to find out more about each course and how it can help you to succeed in college.&#10;&#10;"/>
          <p:cNvCxnSpPr/>
          <p:nvPr/>
        </p:nvCxnSpPr>
        <p:spPr>
          <a:xfrm rot="10800000" flipV="1">
            <a:off x="1752600" y="2209800"/>
            <a:ext cx="46482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descr="Use the Select A Major drop-down to see which courses match majors that interest you. Read the descriptions and visit www.collegeboard.org/learnaboutAP to find out more about each course and how it can help you to succeed in college.&#10;&#10;"/>
          <p:cNvCxnSpPr/>
          <p:nvPr/>
        </p:nvCxnSpPr>
        <p:spPr>
          <a:xfrm>
            <a:off x="1905000" y="3124200"/>
            <a:ext cx="11430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990938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descr="Talk to your counselor and teachers about what you’ve learned. "/>
          <p:cNvGrpSpPr/>
          <p:nvPr/>
        </p:nvGrpSpPr>
        <p:grpSpPr>
          <a:xfrm>
            <a:off x="0" y="990600"/>
            <a:ext cx="6248400" cy="4953000"/>
            <a:chOff x="838200" y="990601"/>
            <a:chExt cx="7086600" cy="5333214"/>
          </a:xfrm>
        </p:grpSpPr>
        <p:pic>
          <p:nvPicPr>
            <p:cNvPr id="3074" name="Picture 2" descr="Talk to your counselor and teachers about what you’ve learned. &#10;"/>
            <p:cNvPicPr>
              <a:picLocks noChangeAspect="1" noChangeArrowheads="1"/>
            </p:cNvPicPr>
            <p:nvPr/>
          </p:nvPicPr>
          <p:blipFill>
            <a:blip r:embed="rId3" cstate="print"/>
            <a:srcRect l="22222" t="31111" r="23889" b="4000"/>
            <a:stretch>
              <a:fillRect/>
            </a:stretch>
          </p:blipFill>
          <p:spPr bwMode="auto">
            <a:xfrm>
              <a:off x="838200" y="990601"/>
              <a:ext cx="7086600" cy="5333214"/>
            </a:xfrm>
            <a:prstGeom prst="rect">
              <a:avLst/>
            </a:prstGeom>
            <a:noFill/>
            <a:ln w="9525">
              <a:noFill/>
              <a:miter lim="800000"/>
              <a:headEnd/>
              <a:tailEnd/>
            </a:ln>
          </p:spPr>
        </p:pic>
        <p:sp>
          <p:nvSpPr>
            <p:cNvPr id="16" name="Rectangle 15"/>
            <p:cNvSpPr/>
            <p:nvPr/>
          </p:nvSpPr>
          <p:spPr>
            <a:xfrm>
              <a:off x="6172200" y="1066800"/>
              <a:ext cx="1752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descr="Talk to your counselor and teachers about what you’ve learned. "/>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5" name="Rounded Rectangle 14" descr="Talk to your counselor and teachers about what you’ve learned. "/>
          <p:cNvSpPr/>
          <p:nvPr/>
        </p:nvSpPr>
        <p:spPr>
          <a:xfrm>
            <a:off x="6477000" y="3124200"/>
            <a:ext cx="2514600" cy="838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1400" dirty="0">
                <a:solidFill>
                  <a:schemeClr val="tx1"/>
                </a:solidFill>
              </a:rPr>
              <a:t>This column tells you if this course is likely offered at your school</a:t>
            </a:r>
          </a:p>
        </p:txBody>
      </p:sp>
      <p:cxnSp>
        <p:nvCxnSpPr>
          <p:cNvPr id="23" name="Straight Arrow Connector 22" descr="Talk to your counselor and teachers about what you’ve learned. "/>
          <p:cNvCxnSpPr/>
          <p:nvPr/>
        </p:nvCxnSpPr>
        <p:spPr>
          <a:xfrm rot="10800000" flipV="1">
            <a:off x="4343400" y="3200400"/>
            <a:ext cx="20574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23588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descr="Together you can decide which course or courses are right for you."/>
          <p:cNvGrpSpPr/>
          <p:nvPr/>
        </p:nvGrpSpPr>
        <p:grpSpPr>
          <a:xfrm>
            <a:off x="0" y="990600"/>
            <a:ext cx="6248400" cy="4953000"/>
            <a:chOff x="838200" y="990601"/>
            <a:chExt cx="7086600" cy="5333214"/>
          </a:xfrm>
        </p:grpSpPr>
        <p:pic>
          <p:nvPicPr>
            <p:cNvPr id="3074" name="Picture 2" descr="Together you can decide which course or courses are right for you.&#10;"/>
            <p:cNvPicPr>
              <a:picLocks noChangeAspect="1" noChangeArrowheads="1"/>
            </p:cNvPicPr>
            <p:nvPr/>
          </p:nvPicPr>
          <p:blipFill>
            <a:blip r:embed="rId3" cstate="print"/>
            <a:srcRect l="22222" t="31111" r="23889" b="4000"/>
            <a:stretch>
              <a:fillRect/>
            </a:stretch>
          </p:blipFill>
          <p:spPr bwMode="auto">
            <a:xfrm>
              <a:off x="838200" y="990601"/>
              <a:ext cx="7086600" cy="5333214"/>
            </a:xfrm>
            <a:prstGeom prst="rect">
              <a:avLst/>
            </a:prstGeom>
            <a:noFill/>
            <a:ln w="9525">
              <a:noFill/>
              <a:miter lim="800000"/>
              <a:headEnd/>
              <a:tailEnd/>
            </a:ln>
          </p:spPr>
        </p:pic>
        <p:sp>
          <p:nvSpPr>
            <p:cNvPr id="16" name="Rectangle 15"/>
            <p:cNvSpPr/>
            <p:nvPr/>
          </p:nvSpPr>
          <p:spPr>
            <a:xfrm>
              <a:off x="6172200" y="1066800"/>
              <a:ext cx="1752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descr="Together you can decide which course or courses are right for you."/>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7" name="Rounded Rectangle 16" descr="Together you can decide which course or courses are right for you."/>
          <p:cNvSpPr/>
          <p:nvPr/>
        </p:nvSpPr>
        <p:spPr>
          <a:xfrm>
            <a:off x="6477000" y="4191000"/>
            <a:ext cx="2514600" cy="838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1400" dirty="0">
                <a:solidFill>
                  <a:schemeClr val="tx1"/>
                </a:solidFill>
              </a:rPr>
              <a:t>Look for courses where you have “potential”, it matches your major, and it’s offered at your school</a:t>
            </a:r>
          </a:p>
        </p:txBody>
      </p:sp>
      <p:cxnSp>
        <p:nvCxnSpPr>
          <p:cNvPr id="25" name="Straight Arrow Connector 24" descr="Together you can decide which course or courses are right for you."/>
          <p:cNvCxnSpPr/>
          <p:nvPr/>
        </p:nvCxnSpPr>
        <p:spPr>
          <a:xfrm rot="10800000">
            <a:off x="4191000" y="4114800"/>
            <a:ext cx="2209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descr="Together you can decide which course or courses are right for you."/>
          <p:cNvCxnSpPr/>
          <p:nvPr/>
        </p:nvCxnSpPr>
        <p:spPr>
          <a:xfrm rot="10800000" flipV="1">
            <a:off x="4191000" y="4419600"/>
            <a:ext cx="2209800" cy="1295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34710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Below the score is a score range. Ranges show how much your scores might vary if you took the PSAT/NMSQT again before gaining new knowledge or skills. In this case, the Critical Reading score would be within 4 points above or below 50. The performance of students with scores between 46 and 54 would be very similar. "/>
          <p:cNvSpPr/>
          <p:nvPr/>
        </p:nvSpPr>
        <p:spPr>
          <a:xfrm>
            <a:off x="259080" y="3467100"/>
            <a:ext cx="3733800" cy="4572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b="1" dirty="0">
                <a:solidFill>
                  <a:schemeClr val="tx1"/>
                </a:solidFill>
                <a:latin typeface="Arial" pitchFamily="34" charset="0"/>
                <a:cs typeface="Arial" pitchFamily="34" charset="0"/>
              </a:rPr>
              <a:t>Score Range</a:t>
            </a:r>
            <a:endParaRPr lang="en-US" sz="1600" b="1" dirty="0">
              <a:latin typeface="Arial" pitchFamily="34" charset="0"/>
              <a:cs typeface="Arial" pitchFamily="34" charset="0"/>
            </a:endParaRPr>
          </a:p>
        </p:txBody>
      </p:sp>
      <p:sp>
        <p:nvSpPr>
          <p:cNvPr id="8" name="Rounded Rectangle 7" descr="Below the score is a score range. Ranges show how much your scores might vary if you took the PSAT/NMSQT again before gaining new knowledge or skills. In this case, the Critical Reading score would be within 4 points above or below 50. The performance of students with scores between 46 and 54 would be very similar. "/>
          <p:cNvSpPr/>
          <p:nvPr/>
        </p:nvSpPr>
        <p:spPr>
          <a:xfrm>
            <a:off x="228600" y="381000"/>
            <a:ext cx="3810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Scores </a:t>
            </a:r>
            <a:r>
              <a:rPr lang="en-US" sz="2000" dirty="0">
                <a:latin typeface="Arial" pitchFamily="34" charset="0"/>
                <a:cs typeface="Arial" pitchFamily="34" charset="0"/>
              </a:rPr>
              <a:t>(cont.)</a:t>
            </a:r>
          </a:p>
        </p:txBody>
      </p:sp>
      <p:pic>
        <p:nvPicPr>
          <p:cNvPr id="9" name="Picture 8" descr="Below the score is a score range. Ranges show how much your scores might vary if you took the PSAT/NMSQT again before gaining new knowledge or skills. In this case, the Critical Reading score would be within 4 points above or below 50. The performance of students with scores between 46 and 54 would be very similar.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6" name="Picture 3" descr="Below the score is a score range. Ranges show how much your scores might vary if you took the PSAT/NMSQT again before gaining new knowledge or skills. In this case, the Critical Reading score would be within 4 points above or below 50. The performance of students with scores between 46 and 54 would be very similar. "/>
          <p:cNvPicPr>
            <a:picLocks noChangeAspect="1" noChangeArrowheads="1"/>
          </p:cNvPicPr>
          <p:nvPr/>
        </p:nvPicPr>
        <p:blipFill>
          <a:blip r:embed="rId4" cstate="print"/>
          <a:srcRect l="30000" t="43778" r="40000" b="10000"/>
          <a:stretch>
            <a:fillRect/>
          </a:stretch>
        </p:blipFill>
        <p:spPr bwMode="auto">
          <a:xfrm>
            <a:off x="4818228" y="1447800"/>
            <a:ext cx="3657600" cy="3522133"/>
          </a:xfrm>
          <a:prstGeom prst="rect">
            <a:avLst/>
          </a:prstGeom>
          <a:noFill/>
          <a:ln w="9525">
            <a:noFill/>
            <a:miter lim="800000"/>
            <a:headEnd/>
            <a:tailEnd/>
          </a:ln>
        </p:spPr>
      </p:pic>
      <p:sp>
        <p:nvSpPr>
          <p:cNvPr id="7" name="Rounded Rectangle 6" descr="Below the score is a score range. Ranges show how much your scores might vary if you took the PSAT/NMSQT again before gaining new knowledge or skills. In this case, the Critical Reading score would be within 4 points above or below 50. The performance of students with scores between 46 and 54 would be very similar. "/>
          <p:cNvSpPr/>
          <p:nvPr/>
        </p:nvSpPr>
        <p:spPr>
          <a:xfrm>
            <a:off x="4856328" y="3314700"/>
            <a:ext cx="3581400" cy="685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494635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6" name="Rounded Rectangle 5" descr="Log in to your personalized account at &#10;www.collegeboard.org/quickstart &#10;"/>
          <p:cNvSpPr/>
          <p:nvPr/>
        </p:nvSpPr>
        <p:spPr>
          <a:xfrm>
            <a:off x="1066800" y="2362200"/>
            <a:ext cx="7010400" cy="1143000"/>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800" b="1" dirty="0"/>
              <a:t>Log in to your personalized account at </a:t>
            </a:r>
          </a:p>
          <a:p>
            <a:pPr marL="0" lvl="1" indent="-228600">
              <a:lnSpc>
                <a:spcPct val="80000"/>
              </a:lnSpc>
              <a:spcAft>
                <a:spcPts val="1200"/>
              </a:spcAft>
              <a:buClr>
                <a:schemeClr val="tx1">
                  <a:lumMod val="50000"/>
                  <a:lumOff val="50000"/>
                </a:schemeClr>
              </a:buClr>
              <a:buSzPct val="102000"/>
              <a:defRPr/>
            </a:pPr>
            <a:r>
              <a:rPr lang="en-US" sz="3600" b="1" dirty="0">
                <a:solidFill>
                  <a:schemeClr val="tx1"/>
                </a:solidFill>
                <a:hlinkClick r:id="rId3" tooltip="http://www.collegeboard.org/quickstart"/>
              </a:rPr>
              <a:t>www.collegeboard.org/quickstart</a:t>
            </a:r>
            <a:r>
              <a:rPr lang="en-US" sz="2800" b="1" dirty="0"/>
              <a:t> </a:t>
            </a:r>
            <a:endParaRPr lang="en-US" sz="2800" dirty="0"/>
          </a:p>
        </p:txBody>
      </p:sp>
      <p:sp>
        <p:nvSpPr>
          <p:cNvPr id="2" name="Title 1"/>
          <p:cNvSpPr>
            <a:spLocks noGrp="1"/>
          </p:cNvSpPr>
          <p:nvPr>
            <p:ph type="title"/>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12770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Percentiles: How did I do compared to others?&#10;&#10;Percentiles help you compare your performance on the PSAT/NMSQT to the performance of all other juniors or sophomores who tested. For example, if you scored in the 55th percentile, you scored higher than 55 percent of students who took the test. It also means that 45 percent of students had a score equal to or higher than yours. &#10;&#10;Another way to understand percentiles is to visualize 100 students lined up from the lowest (or first) percentile to the highest (or 99th) percentile. If you are in the 55th percentile, you would be the 55th student in line, scoring higher than 54 students and lower than 45.   &#10;&#10;Note: Juniors are compared to all juniors who took the test; sophomores and younger students are compared to all sophomores who took the test."/>
          <p:cNvSpPr/>
          <p:nvPr/>
        </p:nvSpPr>
        <p:spPr>
          <a:xfrm>
            <a:off x="266700" y="3886200"/>
            <a:ext cx="3733800" cy="17526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1600" b="1" dirty="0">
                <a:solidFill>
                  <a:schemeClr val="tx1"/>
                </a:solidFill>
                <a:latin typeface="Arial" pitchFamily="34" charset="0"/>
                <a:cs typeface="Arial" pitchFamily="34" charset="0"/>
              </a:rPr>
              <a:t>Percentile</a:t>
            </a:r>
          </a:p>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If you are a junior, your scores are compared to those of other juniors.</a:t>
            </a:r>
          </a:p>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If you are a sophomore or younger student, your scores are compared to those of sophomores.</a:t>
            </a:r>
            <a:endParaRPr lang="en-US" sz="1600" dirty="0">
              <a:latin typeface="Arial" pitchFamily="34" charset="0"/>
              <a:cs typeface="Arial" pitchFamily="34" charset="0"/>
            </a:endParaRPr>
          </a:p>
        </p:txBody>
      </p:sp>
      <p:sp>
        <p:nvSpPr>
          <p:cNvPr id="8" name="Rounded Rectangle 7" descr="Percentiles: How did I do compared to others?&#10;&#10;Percentiles help you compare your performance on the PSAT/NMSQT to the performance of all other juniors or sophomores who tested. For example, if you scored in the 55th percentile, you scored higher than 55 percent of students who took the test. It also means that 45 percent of students had a score equal to or higher than yours. &#10;&#10;Another way to understand percentiles is to visualize 100 students lined up from the lowest (or first) percentile to the highest (or 99th) percentile. If you are in the 55th percentile, you would be the 55th student in line, scoring higher than 54 students and lower than 45.   &#10;&#10;Note: Juniors are compared to all juniors who took the test; sophomores and younger students are compared to all sophomores who took the test."/>
          <p:cNvSpPr/>
          <p:nvPr/>
        </p:nvSpPr>
        <p:spPr>
          <a:xfrm>
            <a:off x="228600" y="381000"/>
            <a:ext cx="38100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Scores </a:t>
            </a:r>
            <a:r>
              <a:rPr lang="en-US" sz="2000" dirty="0">
                <a:latin typeface="Arial" pitchFamily="34" charset="0"/>
                <a:cs typeface="Arial" pitchFamily="34" charset="0"/>
              </a:rPr>
              <a:t>(cont.)</a:t>
            </a:r>
          </a:p>
        </p:txBody>
      </p:sp>
      <p:pic>
        <p:nvPicPr>
          <p:cNvPr id="9" name="Picture 8" descr="Percentiles: How did I do compared to others?&#10;&#10;Percentiles help you compare your performance on the PSAT/NMSQT to the performance of all other juniors or sophomores who tested. For example, if you scored in the 55th percentile, you scored higher than 55 percent of students who took the test. It also means that 45 percent of students had a score equal to or higher than yours. &#10;&#10;Another way to understand percentiles is to visualize 100 students lined up from the lowest (or first) percentile to the highest (or 99th) percentile. If you are in the 55th percentile, you would be the 55th student in line, scoring higher than 54 students and lower than 45.   &#10;&#10;Note: Juniors are compared to all juniors who took the test; sophomores and younger students are compared to all sophomores who took the tes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6" name="Picture 3" descr="Percentiles: How did I do compared to others?&#10;&#10;Percentiles help you compare your performance on the PSAT/NMSQT to the performance of all other juniors or sophomores who tested. For example, if you scored in the 55th percentile, you scored higher than 55 percent of students who took the test. It also means that 45 percent of students had a score equal to or higher than yours. &#10;&#10;Another way to understand percentiles is to visualize 100 students lined up from the lowest (or first) percentile to the highest (or 99th) percentile. If you are in the 55th percentile, you would be the 55th student in line, scoring higher than 54 students and lower than 45.   &#10;&#10;Note: Juniors are compared to all juniors who took the test; sophomores and younger students are compared to all sophomores who took the test."/>
          <p:cNvPicPr>
            <a:picLocks noChangeAspect="1" noChangeArrowheads="1"/>
          </p:cNvPicPr>
          <p:nvPr/>
        </p:nvPicPr>
        <p:blipFill>
          <a:blip r:embed="rId4" cstate="print"/>
          <a:srcRect l="30000" t="43778" r="40000" b="10000"/>
          <a:stretch>
            <a:fillRect/>
          </a:stretch>
        </p:blipFill>
        <p:spPr bwMode="auto">
          <a:xfrm>
            <a:off x="4818228" y="1447799"/>
            <a:ext cx="3657600" cy="3522133"/>
          </a:xfrm>
          <a:prstGeom prst="rect">
            <a:avLst/>
          </a:prstGeom>
          <a:noFill/>
          <a:ln w="9525">
            <a:noFill/>
            <a:miter lim="800000"/>
            <a:headEnd/>
            <a:tailEnd/>
          </a:ln>
        </p:spPr>
      </p:pic>
      <p:sp>
        <p:nvSpPr>
          <p:cNvPr id="7" name="Rounded Rectangle 6" descr="Percentiles: How did I do compared to others?&#10;&#10;Percentiles help you compare your performance on the PSAT/NMSQT to the performance of all other juniors or sophomores who tested. For example, if you scored in the 55th percentile, you scored higher than 55 percent of students who took the test. It also means that 45 percent of students had a score equal to or higher than yours. &#10;&#10;Another way to understand percentiles is to visualize 100 students lined up from the lowest (or first) percentile to the highest (or 99th) percentile. If you are in the 55th percentile, you would be the 55th student in line, scoring higher than 54 students and lower than 45.   &#10;&#10;Note: Juniors are compared to all juniors who took the test; sophomores and younger students are compared to all sophomores who took the test."/>
          <p:cNvSpPr/>
          <p:nvPr/>
        </p:nvSpPr>
        <p:spPr>
          <a:xfrm>
            <a:off x="4865853" y="4131732"/>
            <a:ext cx="3581400" cy="8382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362695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Below your scores, you’ll find information about eligibility for scholarships available through the National Merit Scholarship Corporation.  Each student who takes the PSAT/NMSQT has a Selection Index.  The Selection Index is the sum of the Critical Reading, Math, and Writing Skills scores (CR+M+W).   &#10;&#10;To enter National Merit Scholarship Corporations competitions, you must:&#10;1.        be a full-time high school student;&#10;2.        graduate the following year and enroll in college full-time;&#10;3.        complete grades 9-12 in four years; and &#10;4.        be a U.S. citizen."/>
          <p:cNvSpPr/>
          <p:nvPr/>
        </p:nvSpPr>
        <p:spPr>
          <a:xfrm>
            <a:off x="228600" y="381000"/>
            <a:ext cx="39624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a:t>
            </a:r>
          </a:p>
        </p:txBody>
      </p:sp>
      <p:pic>
        <p:nvPicPr>
          <p:cNvPr id="6" name="Picture 5" descr="Below your scores, you’ll find information about eligibility for scholarships available through the National Merit Scholarship Corporation.  Each student who takes the PSAT/NMSQT has a Selection Index.  The Selection Index is the sum of the Critical Reading, Math, and Writing Skills scores (CR+M+W).   &#10;&#10;To enter National Merit Scholarship Corporations competitions, you must:&#10;1.        be a full-time high school student;&#10;2.        graduate the following year and enroll in college full-time;&#10;3.        complete grades 9-12 in four years; and &#10;4.        be a U.S. citiz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sp>
        <p:nvSpPr>
          <p:cNvPr id="4" name="Rounded Rectangle 3" descr="Below your scores, you’ll find information about eligibility for scholarships available through the National Merit Scholarship Corporation.  Each student who takes the PSAT/NMSQT has a Selection Index.  The Selection Index is the sum of the Critical Reading, Math, and Writing Skills scores (CR+M+W).   &#10;&#10;To enter National Merit Scholarship Corporations competitions, you must:&#10;1.        be a full-time high school student;&#10;2.        graduate the following year and enroll in college full-time;&#10;3.        complete grades 9-12 in four years; and &#10;4.        be a U.S. citizen."/>
          <p:cNvSpPr/>
          <p:nvPr/>
        </p:nvSpPr>
        <p:spPr>
          <a:xfrm>
            <a:off x="4800600" y="1447800"/>
            <a:ext cx="3657600" cy="7620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241032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descr="If your Selection Index has an asterisk (*) next to it, this means you do not meet all the eligibility requirements for entrance into the competition. Typically, it is because you are not graduating next year.&#10;"/>
          <p:cNvSpPr/>
          <p:nvPr/>
        </p:nvSpPr>
        <p:spPr>
          <a:xfrm>
            <a:off x="228600" y="381000"/>
            <a:ext cx="44577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 (cont.)</a:t>
            </a:r>
          </a:p>
        </p:txBody>
      </p:sp>
      <p:sp>
        <p:nvSpPr>
          <p:cNvPr id="4" name="Rounded Rectangle 3" descr="If your Selection Index has an asterisk (*) next to it, this means you do not meet all the eligibility requirements for entrance into the competition. Typically, it is because you are not graduating next year.&#10;"/>
          <p:cNvSpPr/>
          <p:nvPr/>
        </p:nvSpPr>
        <p:spPr>
          <a:xfrm>
            <a:off x="1828800" y="1676400"/>
            <a:ext cx="1600200" cy="58102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If your Selection Index has an asterisk (*) next to it, this means you do not meet all the eligibility requirements for entrance into the competition. Typically, it is because you are not graduating next year.&#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2" name="Picture 3" descr="If your Selection Index has an asterisk (*) next to it, this means you do not meet all the eligibility requirements for entrance into the competition. Typically, it is because you are not graduating next year.&#10;"/>
          <p:cNvPicPr>
            <a:picLocks noChangeAspect="1" noChangeArrowheads="1"/>
          </p:cNvPicPr>
          <p:nvPr/>
        </p:nvPicPr>
        <p:blipFill>
          <a:blip r:embed="rId4" cstate="print"/>
          <a:srcRect l="12222" t="48222" r="10556" b="28667"/>
          <a:stretch>
            <a:fillRect/>
          </a:stretch>
        </p:blipFill>
        <p:spPr bwMode="auto">
          <a:xfrm>
            <a:off x="228600" y="1295400"/>
            <a:ext cx="8915400" cy="1667629"/>
          </a:xfrm>
          <a:prstGeom prst="rect">
            <a:avLst/>
          </a:prstGeom>
          <a:noFill/>
          <a:ln w="9525">
            <a:noFill/>
            <a:miter lim="800000"/>
            <a:headEnd/>
            <a:tailEnd/>
          </a:ln>
        </p:spPr>
      </p:pic>
      <p:sp>
        <p:nvSpPr>
          <p:cNvPr id="5" name="Rounded Rectangle 4" descr="If your Selection Index has an asterisk (*) next to it, this means you do not meet all the eligibility requirements for entrance into the competition. Typically, it is because you are not graduating next year.&#10;"/>
          <p:cNvSpPr/>
          <p:nvPr/>
        </p:nvSpPr>
        <p:spPr>
          <a:xfrm>
            <a:off x="304800" y="3048000"/>
            <a:ext cx="5638800" cy="1295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Selection Index is the sum of your critical reading, mathematics and writing skills scores.</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If it has an asterisk, you do not meet all of the eligibility requirements for the competition.</a:t>
            </a:r>
          </a:p>
        </p:txBody>
      </p:sp>
      <p:sp>
        <p:nvSpPr>
          <p:cNvPr id="3" name="Title 2"/>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65213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More than 1.5 million juniors enter this competition each year. About 50,000 qualify for recognition, and about 9,600 of these students receive an award. Be sure to look at your own Selection Index and eligibility when you receive your score report."/>
          <p:cNvSpPr/>
          <p:nvPr/>
        </p:nvSpPr>
        <p:spPr>
          <a:xfrm>
            <a:off x="228600" y="381000"/>
            <a:ext cx="44577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 (cont.)</a:t>
            </a:r>
          </a:p>
        </p:txBody>
      </p:sp>
      <p:sp>
        <p:nvSpPr>
          <p:cNvPr id="3" name="Rounded Rectangle 2" descr="More than 1.5 million juniors enter this competition each year. About 50,000 qualify for recognition, and about 9,600 of these students receive an award. Be sure to look at your own Selection Index and eligibility when you receive your score report."/>
          <p:cNvSpPr/>
          <p:nvPr/>
        </p:nvSpPr>
        <p:spPr>
          <a:xfrm>
            <a:off x="1828800" y="2286000"/>
            <a:ext cx="1600200" cy="56197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More than 1.5 million juniors enter this competition each year. About 50,000 qualify for recognition, and about 9,600 of these students receive an award. Be sure to look at your own Selection Index and eligibility when you receive your score repor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2" name="Picture 3" descr="More than 1.5 million juniors enter this competition each year. About 50,000 qualify for recognition, and about 9,600 of these students receive an award. Be sure to look at your own Selection Index and eligibility when you receive your score report."/>
          <p:cNvPicPr>
            <a:picLocks noChangeAspect="1" noChangeArrowheads="1"/>
          </p:cNvPicPr>
          <p:nvPr/>
        </p:nvPicPr>
        <p:blipFill>
          <a:blip r:embed="rId4" cstate="print"/>
          <a:srcRect l="12222" t="48222" r="10556" b="28667"/>
          <a:stretch>
            <a:fillRect/>
          </a:stretch>
        </p:blipFill>
        <p:spPr bwMode="auto">
          <a:xfrm>
            <a:off x="228600" y="1295400"/>
            <a:ext cx="8915400" cy="1667629"/>
          </a:xfrm>
          <a:prstGeom prst="rect">
            <a:avLst/>
          </a:prstGeom>
          <a:noFill/>
          <a:ln w="9525">
            <a:noFill/>
            <a:miter lim="800000"/>
            <a:headEnd/>
            <a:tailEnd/>
          </a:ln>
        </p:spPr>
      </p:pic>
      <p:sp>
        <p:nvSpPr>
          <p:cNvPr id="4" name="Rounded Rectangle 3" descr="More than 1.5 million juniors enter this competition each year. About 50,000 qualify for recognition, and about 9,600 of these students receive an award. Be sure to look at your own Selection Index and eligibility when you receive your score report."/>
          <p:cNvSpPr/>
          <p:nvPr/>
        </p:nvSpPr>
        <p:spPr>
          <a:xfrm>
            <a:off x="304800" y="3124200"/>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Percentile compares your performance to that of other college-bound juniors.</a:t>
            </a:r>
          </a:p>
        </p:txBody>
      </p:sp>
      <p:sp>
        <p:nvSpPr>
          <p:cNvPr id="6" name="Title 5"/>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144089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The Entry Requirements section displays information you provided on your answer sheet."/>
          <p:cNvSpPr/>
          <p:nvPr/>
        </p:nvSpPr>
        <p:spPr>
          <a:xfrm>
            <a:off x="228600" y="381000"/>
            <a:ext cx="44577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 (cont.)</a:t>
            </a:r>
          </a:p>
        </p:txBody>
      </p:sp>
      <p:pic>
        <p:nvPicPr>
          <p:cNvPr id="7" name="Picture 6" descr="The Entry Requirements section displays information you provided on your answer shee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457200"/>
            <a:ext cx="3997656" cy="5715000"/>
          </a:xfrm>
          <a:prstGeom prst="rect">
            <a:avLst/>
          </a:prstGeom>
        </p:spPr>
      </p:pic>
      <p:pic>
        <p:nvPicPr>
          <p:cNvPr id="2" name="Picture 3" descr="The Entry Requirements section displays information you provided on your answer sheet."/>
          <p:cNvPicPr>
            <a:picLocks noChangeAspect="1" noChangeArrowheads="1"/>
          </p:cNvPicPr>
          <p:nvPr/>
        </p:nvPicPr>
        <p:blipFill>
          <a:blip r:embed="rId4" cstate="print"/>
          <a:srcRect l="12222" t="48222" r="10556" b="28667"/>
          <a:stretch>
            <a:fillRect/>
          </a:stretch>
        </p:blipFill>
        <p:spPr bwMode="auto">
          <a:xfrm>
            <a:off x="228600" y="1295400"/>
            <a:ext cx="8915400" cy="1667629"/>
          </a:xfrm>
          <a:prstGeom prst="rect">
            <a:avLst/>
          </a:prstGeom>
          <a:noFill/>
          <a:ln w="9525">
            <a:noFill/>
            <a:miter lim="800000"/>
            <a:headEnd/>
            <a:tailEnd/>
          </a:ln>
        </p:spPr>
      </p:pic>
      <p:sp>
        <p:nvSpPr>
          <p:cNvPr id="3" name="Rounded Rectangle 2" descr="The Entry Requirements section displays information you provided on your answer sheet."/>
          <p:cNvSpPr/>
          <p:nvPr/>
        </p:nvSpPr>
        <p:spPr>
          <a:xfrm>
            <a:off x="3441700" y="1405314"/>
            <a:ext cx="2590800" cy="14478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descr="The Entry Requirements section displays information you provided on your answer sheet."/>
          <p:cNvSpPr/>
          <p:nvPr/>
        </p:nvSpPr>
        <p:spPr>
          <a:xfrm>
            <a:off x="1917700" y="3276600"/>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Entry Requirements section displays information you provided on your answer sheet.</a:t>
            </a:r>
          </a:p>
        </p:txBody>
      </p:sp>
      <p:sp>
        <p:nvSpPr>
          <p:cNvPr id="6" name="Title 5"/>
          <p:cNvSpPr>
            <a:spLocks noGrp="1"/>
          </p:cNvSpPr>
          <p:nvPr>
            <p:ph type="title" idx="4294967295"/>
          </p:nvPr>
        </p:nvSpPr>
        <p:spPr/>
        <p:txBody>
          <a:bodyPr/>
          <a:lstStyle/>
          <a:p>
            <a:r>
              <a:rPr lang="en-IN" sz="2400" b="1" kern="1200" dirty="0">
                <a:solidFill>
                  <a:srgbClr val="00529B"/>
                </a:solidFill>
                <a:effectLst/>
                <a:latin typeface="Arial" panose="020B0604020202020204" pitchFamily="34" charset="0"/>
                <a:ea typeface="ＭＳ Ｐゴシック" panose="020B0600070205080204" pitchFamily="34" charset="-128"/>
                <a:cs typeface="Arial" panose="020B0604020202020204" pitchFamily="34" charset="0"/>
              </a:rPr>
              <a:t> </a:t>
            </a:r>
            <a:endParaRPr lang="en-IN" dirty="0"/>
          </a:p>
        </p:txBody>
      </p:sp>
    </p:spTree>
    <p:extLst>
      <p:ext uri="{BB962C8B-B14F-4D97-AF65-F5344CB8AC3E}">
        <p14:creationId xmlns:p14="http://schemas.microsoft.com/office/powerpoint/2010/main" val="467368938"/>
      </p:ext>
    </p:extLst>
  </p:cSld>
  <p:clrMapOvr>
    <a:masterClrMapping/>
  </p:clrMapOvr>
</p:sld>
</file>

<file path=ppt/theme/theme1.xml><?xml version="1.0" encoding="utf-8"?>
<a:theme xmlns:a="http://schemas.openxmlformats.org/drawingml/2006/main" name="CBO011_Laptop_Template_071112_6c">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CBO011_Laptop_Template_071112_6c</Template>
  <TotalTime>4056</TotalTime>
  <Words>2563</Words>
  <Application>Microsoft Office PowerPoint</Application>
  <PresentationFormat>On-screen Show (4:3)</PresentationFormat>
  <Paragraphs>305</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Lucida Grande</vt:lpstr>
      <vt:lpstr>Symbol</vt:lpstr>
      <vt:lpstr>Times</vt:lpstr>
      <vt:lpstr>Times New Roman</vt:lpstr>
      <vt:lpstr>Univers LT Std 45 Light</vt:lpstr>
      <vt:lpstr>CBO011_Laptop_Template_071112_6c</vt:lpstr>
      <vt:lpstr>UNDERSTANDING YOUR PSAT/NMSQT RESULTS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The College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PSAT/NMSQT RESULTS</dc:title>
  <dc:creator>kfoley</dc:creator>
  <cp:lastModifiedBy>Sarah Short</cp:lastModifiedBy>
  <cp:revision>189</cp:revision>
  <cp:lastPrinted>2013-12-11T16:18:49Z</cp:lastPrinted>
  <dcterms:created xsi:type="dcterms:W3CDTF">2012-09-18T19:35:30Z</dcterms:created>
  <dcterms:modified xsi:type="dcterms:W3CDTF">2017-09-07T19:16:15Z</dcterms:modified>
</cp:coreProperties>
</file>