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09" r:id="rId2"/>
    <p:sldMasterId id="2147483764" r:id="rId3"/>
    <p:sldMasterId id="2147483755" r:id="rId4"/>
    <p:sldMasterId id="2147483775" r:id="rId5"/>
    <p:sldMasterId id="2147483778" r:id="rId6"/>
    <p:sldMasterId id="2147483780" r:id="rId7"/>
  </p:sldMasterIdLst>
  <p:notesMasterIdLst>
    <p:notesMasterId r:id="rId50"/>
  </p:notesMasterIdLst>
  <p:handoutMasterIdLst>
    <p:handoutMasterId r:id="rId51"/>
  </p:handoutMasterIdLst>
  <p:sldIdLst>
    <p:sldId id="397" r:id="rId8"/>
    <p:sldId id="349" r:id="rId9"/>
    <p:sldId id="364" r:id="rId10"/>
    <p:sldId id="332" r:id="rId11"/>
    <p:sldId id="352" r:id="rId12"/>
    <p:sldId id="351" r:id="rId13"/>
    <p:sldId id="396" r:id="rId14"/>
    <p:sldId id="322" r:id="rId15"/>
    <p:sldId id="354" r:id="rId16"/>
    <p:sldId id="355" r:id="rId17"/>
    <p:sldId id="333" r:id="rId18"/>
    <p:sldId id="357" r:id="rId19"/>
    <p:sldId id="359" r:id="rId20"/>
    <p:sldId id="360" r:id="rId21"/>
    <p:sldId id="361" r:id="rId22"/>
    <p:sldId id="331" r:id="rId23"/>
    <p:sldId id="362" r:id="rId24"/>
    <p:sldId id="363" r:id="rId25"/>
    <p:sldId id="368" r:id="rId26"/>
    <p:sldId id="358" r:id="rId27"/>
    <p:sldId id="365" r:id="rId28"/>
    <p:sldId id="366" r:id="rId29"/>
    <p:sldId id="367" r:id="rId30"/>
    <p:sldId id="370" r:id="rId31"/>
    <p:sldId id="371" r:id="rId32"/>
    <p:sldId id="372" r:id="rId33"/>
    <p:sldId id="374" r:id="rId34"/>
    <p:sldId id="376" r:id="rId35"/>
    <p:sldId id="377" r:id="rId36"/>
    <p:sldId id="378" r:id="rId37"/>
    <p:sldId id="379" r:id="rId38"/>
    <p:sldId id="380" r:id="rId39"/>
    <p:sldId id="383" r:id="rId40"/>
    <p:sldId id="384" r:id="rId41"/>
    <p:sldId id="385" r:id="rId42"/>
    <p:sldId id="386" r:id="rId43"/>
    <p:sldId id="387" r:id="rId44"/>
    <p:sldId id="388" r:id="rId45"/>
    <p:sldId id="389" r:id="rId46"/>
    <p:sldId id="390" r:id="rId47"/>
    <p:sldId id="395" r:id="rId48"/>
    <p:sldId id="33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9D3"/>
    <a:srgbClr val="843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0" autoAdjust="0"/>
    <p:restoredTop sz="94434" autoAdjust="0"/>
  </p:normalViewPr>
  <p:slideViewPr>
    <p:cSldViewPr snapToGrid="0" snapToObjects="1">
      <p:cViewPr varScale="1">
        <p:scale>
          <a:sx n="68" d="100"/>
          <a:sy n="68" d="100"/>
        </p:scale>
        <p:origin x="762" y="72"/>
      </p:cViewPr>
      <p:guideLst>
        <p:guide orient="horz" pos="2160"/>
        <p:guide pos="3840"/>
      </p:guideLst>
    </p:cSldViewPr>
  </p:slideViewPr>
  <p:outlineViewPr>
    <p:cViewPr>
      <p:scale>
        <a:sx n="33" d="100"/>
        <a:sy n="33" d="100"/>
      </p:scale>
      <p:origin x="0" y="-12894"/>
    </p:cViewPr>
  </p:outlineViewPr>
  <p:notesTextViewPr>
    <p:cViewPr>
      <p:scale>
        <a:sx n="1" d="1"/>
        <a:sy n="1" d="1"/>
      </p:scale>
      <p:origin x="0" y="0"/>
    </p:cViewPr>
  </p:notesTextViewPr>
  <p:notesViewPr>
    <p:cSldViewPr snapToGrid="0" snapToObjects="1">
      <p:cViewPr varScale="1">
        <p:scale>
          <a:sx n="169" d="100"/>
          <a:sy n="169" d="100"/>
        </p:scale>
        <p:origin x="656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1FF226-DC6E-CF46-9887-DE4AB70041F7}" type="datetimeFigureOut">
              <a:rPr lang="en-US" smtClean="0"/>
              <a:t>9/7/2017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1DA3F-A467-A24A-8BE9-586F009792A9}" type="slidenum">
              <a:rPr lang="en-US" smtClean="0"/>
              <a:t>‹#›</a:t>
            </a:fld>
            <a:endParaRPr lang="en-US"/>
          </a:p>
        </p:txBody>
      </p:sp>
    </p:spTree>
    <p:extLst>
      <p:ext uri="{BB962C8B-B14F-4D97-AF65-F5344CB8AC3E}">
        <p14:creationId xmlns:p14="http://schemas.microsoft.com/office/powerpoint/2010/main" val="939615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8764C-90B5-DB43-8086-8AB00EB0C2C4}" type="datetimeFigureOut">
              <a:rPr lang="en-US" smtClean="0"/>
              <a:t>9/7/2017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EC56D-A4BA-4A41-B0DB-BC0A1EBC2E62}" type="slidenum">
              <a:rPr lang="en-US" smtClean="0"/>
              <a:t>‹#›</a:t>
            </a:fld>
            <a:endParaRPr lang="en-US"/>
          </a:p>
        </p:txBody>
      </p:sp>
    </p:spTree>
    <p:extLst>
      <p:ext uri="{BB962C8B-B14F-4D97-AF65-F5344CB8AC3E}">
        <p14:creationId xmlns:p14="http://schemas.microsoft.com/office/powerpoint/2010/main" val="2051682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3EC56D-A4BA-4A41-B0DB-BC0A1EBC2E62}" type="slidenum">
              <a:rPr lang="en-US" smtClean="0"/>
              <a:t>1</a:t>
            </a:fld>
            <a:endParaRPr lang="en-US"/>
          </a:p>
        </p:txBody>
      </p:sp>
    </p:spTree>
    <p:extLst>
      <p:ext uri="{BB962C8B-B14F-4D97-AF65-F5344CB8AC3E}">
        <p14:creationId xmlns:p14="http://schemas.microsoft.com/office/powerpoint/2010/main" val="279045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3EC56D-A4BA-4A41-B0DB-BC0A1EBC2E62}" type="slidenum">
              <a:rPr lang="en-US" smtClean="0"/>
              <a:t>8</a:t>
            </a:fld>
            <a:endParaRPr lang="en-US"/>
          </a:p>
        </p:txBody>
      </p:sp>
    </p:spTree>
    <p:extLst>
      <p:ext uri="{BB962C8B-B14F-4D97-AF65-F5344CB8AC3E}">
        <p14:creationId xmlns:p14="http://schemas.microsoft.com/office/powerpoint/2010/main" val="801911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3059" y="617802"/>
            <a:ext cx="4471173" cy="1301895"/>
          </a:xfrm>
        </p:spPr>
        <p:txBody>
          <a:bodyPr wrap="square"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3286"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Text Placeholder 21"/>
          <p:cNvSpPr>
            <a:spLocks noGrp="1"/>
          </p:cNvSpPr>
          <p:nvPr>
            <p:ph type="body" sz="quarter" idx="12" hasCustomPrompt="1"/>
          </p:nvPr>
        </p:nvSpPr>
        <p:spPr>
          <a:xfrm>
            <a:off x="464773" y="5047792"/>
            <a:ext cx="4579530" cy="166199"/>
          </a:xfrm>
        </p:spPr>
        <p:txBody>
          <a:bodyPr wrap="square"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pic>
        <p:nvPicPr>
          <p:cNvPr id="10" name="Picture 9" descr="CB16029_PPTTemplates_TitleAndDividers_AP-04.jpg"/>
          <p:cNvPicPr>
            <a:picLocks noChangeAspect="1"/>
          </p:cNvPicPr>
          <p:nvPr userDrawn="1"/>
        </p:nvPicPr>
        <p:blipFill rotWithShape="1">
          <a:blip r:embed="rId2">
            <a:extLst>
              <a:ext uri="{28A0092B-C50C-407E-A947-70E740481C1C}">
                <a14:useLocalDpi xmlns:a14="http://schemas.microsoft.com/office/drawing/2010/main" val="0"/>
              </a:ext>
            </a:extLst>
          </a:blip>
          <a:srcRect l="46428"/>
          <a:stretch/>
        </p:blipFill>
        <p:spPr>
          <a:xfrm>
            <a:off x="5660570" y="0"/>
            <a:ext cx="6531429" cy="6854430"/>
          </a:xfrm>
          <a:prstGeom prst="rect">
            <a:avLst/>
          </a:prstGeom>
        </p:spPr>
      </p:pic>
    </p:spTree>
    <p:extLst>
      <p:ext uri="{BB962C8B-B14F-4D97-AF65-F5344CB8AC3E}">
        <p14:creationId xmlns:p14="http://schemas.microsoft.com/office/powerpoint/2010/main" val="87335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 No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62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 No Im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732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9522786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add text or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918544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239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wo Column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7954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050310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Two Rows w/ Sidebar">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6960030" cy="2581961"/>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p:nvPr>
        </p:nvSpPr>
        <p:spPr>
          <a:xfrm>
            <a:off x="4773478" y="3137770"/>
            <a:ext cx="6960030" cy="2774515"/>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5"/>
          </p:nvPr>
        </p:nvSpPr>
        <p:spPr>
          <a:xfrm>
            <a:off x="466611" y="2481943"/>
            <a:ext cx="3741179" cy="3446158"/>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52207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63188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7" name="Text Placeholder 14"/>
          <p:cNvSpPr>
            <a:spLocks noGrp="1"/>
          </p:cNvSpPr>
          <p:nvPr>
            <p:ph type="body" sz="quarter" idx="13" hasCustomPrompt="1"/>
          </p:nvPr>
        </p:nvSpPr>
        <p:spPr>
          <a:xfrm>
            <a:off x="466725" y="1149061"/>
            <a:ext cx="8704734" cy="477054"/>
          </a:xfrm>
          <a:prstGeom prst="rect">
            <a:avLst/>
          </a:prstGeom>
          <a:noFill/>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9CDE"/>
                </a:solidFill>
                <a:latin typeface="Roboto" charset="0"/>
                <a:ea typeface="Roboto" charset="0"/>
                <a:cs typeface="Roboto" charset="0"/>
              </a:defRPr>
            </a:lvl1pPr>
            <a:lvl2pPr marL="457200" indent="0">
              <a:buClr>
                <a:schemeClr val="accent2"/>
              </a:buClr>
              <a:buNone/>
              <a:defRPr sz="1600">
                <a:latin typeface="Roboto" charset="0"/>
                <a:ea typeface="Roboto" charset="0"/>
                <a:cs typeface="Roboto" charset="0"/>
              </a:defRPr>
            </a:lvl2pPr>
            <a:lvl3pPr marL="914400" indent="0">
              <a:buClr>
                <a:schemeClr val="accent2"/>
              </a:buClr>
              <a:buNone/>
              <a:defRPr sz="1600">
                <a:latin typeface="Roboto" charset="0"/>
                <a:ea typeface="Roboto" charset="0"/>
                <a:cs typeface="Roboto" charset="0"/>
              </a:defRPr>
            </a:lvl3pPr>
            <a:lvl4pPr marL="1371600" indent="0">
              <a:buClr>
                <a:schemeClr val="accent2"/>
              </a:buClr>
              <a:buNone/>
              <a:defRPr sz="1600">
                <a:latin typeface="Roboto" charset="0"/>
                <a:ea typeface="Roboto" charset="0"/>
                <a:cs typeface="Roboto" charset="0"/>
              </a:defRPr>
            </a:lvl4pPr>
            <a:lvl5pPr marL="1828800" indent="0">
              <a:buClr>
                <a:schemeClr val="accent2"/>
              </a:buClr>
              <a:buNone/>
              <a:defRPr sz="1600">
                <a:latin typeface="Roboto" charset="0"/>
                <a:ea typeface="Roboto" charset="0"/>
                <a:cs typeface="Roboto" charset="0"/>
              </a:defRPr>
            </a:lvl5pPr>
          </a:lstStyle>
          <a:p>
            <a:pPr lvl="0"/>
            <a:r>
              <a:rPr lang="en-US" dirty="0"/>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50" indent="-285750">
              <a:buClr>
                <a:srgbClr val="009CDE"/>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89186082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3059" y="617802"/>
            <a:ext cx="4471173" cy="1301895"/>
          </a:xfrm>
        </p:spPr>
        <p:txBody>
          <a:bodyPr wrap="square"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3286" y="1924842"/>
            <a:ext cx="4471173" cy="784830"/>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Text Placeholder 21"/>
          <p:cNvSpPr>
            <a:spLocks noGrp="1"/>
          </p:cNvSpPr>
          <p:nvPr>
            <p:ph type="body" sz="quarter" idx="12" hasCustomPrompt="1"/>
          </p:nvPr>
        </p:nvSpPr>
        <p:spPr>
          <a:xfrm>
            <a:off x="464773" y="5047792"/>
            <a:ext cx="4579530" cy="166199"/>
          </a:xfrm>
        </p:spPr>
        <p:txBody>
          <a:bodyPr wrap="square"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pic>
        <p:nvPicPr>
          <p:cNvPr id="10" name="Picture 9" descr="CB16029_PPTTemplates_TitleAndDividers_AP-06.jpg"/>
          <p:cNvPicPr>
            <a:picLocks noChangeAspect="1"/>
          </p:cNvPicPr>
          <p:nvPr userDrawn="1"/>
        </p:nvPicPr>
        <p:blipFill rotWithShape="1">
          <a:blip r:embed="rId2">
            <a:extLst>
              <a:ext uri="{28A0092B-C50C-407E-A947-70E740481C1C}">
                <a14:useLocalDpi xmlns:a14="http://schemas.microsoft.com/office/drawing/2010/main" val="0"/>
              </a:ext>
            </a:extLst>
          </a:blip>
          <a:srcRect l="46001"/>
          <a:stretch/>
        </p:blipFill>
        <p:spPr>
          <a:xfrm>
            <a:off x="5606142" y="0"/>
            <a:ext cx="6580923" cy="6858000"/>
          </a:xfrm>
          <a:prstGeom prst="rect">
            <a:avLst/>
          </a:prstGeom>
        </p:spPr>
      </p:pic>
    </p:spTree>
    <p:extLst>
      <p:ext uri="{BB962C8B-B14F-4D97-AF65-F5344CB8AC3E}">
        <p14:creationId xmlns:p14="http://schemas.microsoft.com/office/powerpoint/2010/main" val="138534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ntent Slide -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4" name="Text Placeholder 14"/>
          <p:cNvSpPr>
            <a:spLocks noGrp="1"/>
          </p:cNvSpPr>
          <p:nvPr>
            <p:ph type="body" sz="quarter" idx="13" hasCustomPrompt="1"/>
          </p:nvPr>
        </p:nvSpPr>
        <p:spPr>
          <a:xfrm>
            <a:off x="466725" y="1149937"/>
            <a:ext cx="8704734" cy="477054"/>
          </a:xfrm>
          <a:prstGeom prst="rect">
            <a:avLst/>
          </a:prstGeom>
        </p:spPr>
        <p:txBody>
          <a:bodyPr wrap="square" lIns="0" tIns="228600" rIns="0" bIns="0">
            <a:spAutoFit/>
          </a:bodyPr>
          <a:lstStyle>
            <a:lvl1pPr marL="0" indent="0">
              <a:buNone/>
              <a:defRPr sz="1600" b="1">
                <a:solidFill>
                  <a:srgbClr val="009CDE"/>
                </a:solidFill>
                <a:latin typeface="Roboto Slab" charset="0"/>
                <a:ea typeface="Roboto Slab" charset="0"/>
                <a:cs typeface="Roboto Slab" charset="0"/>
              </a:defRPr>
            </a:lvl1pPr>
          </a:lstStyle>
          <a:p>
            <a:pPr lvl="0"/>
            <a:r>
              <a:rPr lang="en-US" dirty="0"/>
              <a:t>Subtitle goes here — align top of subtitle box with bottom of title box. </a:t>
            </a:r>
          </a:p>
        </p:txBody>
      </p:sp>
      <p:sp>
        <p:nvSpPr>
          <p:cNvPr id="5" name="Content Placeholder 2"/>
          <p:cNvSpPr>
            <a:spLocks noGrp="1"/>
          </p:cNvSpPr>
          <p:nvPr>
            <p:ph idx="1"/>
          </p:nvPr>
        </p:nvSpPr>
        <p:spPr>
          <a:xfrm>
            <a:off x="466725"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4"/>
          </p:nvPr>
        </p:nvSpPr>
        <p:spPr>
          <a:xfrm>
            <a:off x="5636830" y="1917290"/>
            <a:ext cx="4884018" cy="4185943"/>
          </a:xfrm>
          <a:prstGeom prst="rect">
            <a:avLst/>
          </a:prstGeom>
        </p:spPr>
        <p:txBody>
          <a:bodyPr lIns="0" tIns="228600" rIns="0" bIns="0"/>
          <a:lstStyle>
            <a:lvl1pPr marL="285750" indent="-285750">
              <a:buClr>
                <a:srgbClr val="009CDE"/>
              </a:buClr>
              <a:buFont typeface="Arial"/>
              <a:buChar char="•"/>
              <a:defRPr sz="1600">
                <a:latin typeface="Roboto" charset="0"/>
                <a:ea typeface="Roboto" charset="0"/>
                <a:cs typeface="Roboto" charset="0"/>
              </a:defRPr>
            </a:lvl1pPr>
            <a:lvl2pPr marL="742950" indent="-285750">
              <a:buClr>
                <a:srgbClr val="009CDE"/>
              </a:buClr>
              <a:buFont typeface="Arial"/>
              <a:buChar char="•"/>
              <a:defRPr sz="1600">
                <a:latin typeface="Roboto" charset="0"/>
                <a:ea typeface="Roboto" charset="0"/>
                <a:cs typeface="Roboto" charset="0"/>
              </a:defRPr>
            </a:lvl2pPr>
            <a:lvl3pPr marL="1200150" indent="-285750">
              <a:buClr>
                <a:srgbClr val="009CDE"/>
              </a:buClr>
              <a:buFont typeface="Arial"/>
              <a:buChar char="•"/>
              <a:defRPr sz="1600">
                <a:latin typeface="Roboto" charset="0"/>
                <a:ea typeface="Roboto" charset="0"/>
                <a:cs typeface="Roboto" charset="0"/>
              </a:defRPr>
            </a:lvl3pPr>
            <a:lvl4pPr marL="1657350" indent="-285750">
              <a:buClr>
                <a:srgbClr val="009CDE"/>
              </a:buClr>
              <a:buFont typeface="Arial"/>
              <a:buChar char="•"/>
              <a:defRPr sz="1600">
                <a:latin typeface="Roboto" charset="0"/>
                <a:ea typeface="Roboto" charset="0"/>
                <a:cs typeface="Roboto" charset="0"/>
              </a:defRPr>
            </a:lvl4pPr>
            <a:lvl5pPr marL="2114550" indent="-285750">
              <a:buClr>
                <a:srgbClr val="009CDE"/>
              </a:buClr>
              <a:buFont typeface="Arial"/>
              <a:buChar char="•"/>
              <a:defRPr sz="1600">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3"/>
          <p:cNvSpPr>
            <a:spLocks noGrp="1"/>
          </p:cNvSpPr>
          <p:nvPr>
            <p:ph type="body" sz="quarter" idx="15"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dirty="0"/>
              <a:t>Title of slide goes here.</a:t>
            </a:r>
          </a:p>
        </p:txBody>
      </p:sp>
    </p:spTree>
    <p:extLst>
      <p:ext uri="{BB962C8B-B14F-4D97-AF65-F5344CB8AC3E}">
        <p14:creationId xmlns:p14="http://schemas.microsoft.com/office/powerpoint/2010/main" val="29060142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3" y="551631"/>
            <a:ext cx="3692013" cy="1243990"/>
          </a:xfrm>
          <a:prstGeom prst="rect">
            <a:avLst/>
          </a:prstGeom>
        </p:spPr>
        <p:txBody>
          <a:bodyPr lIns="0" tIns="0" rIns="0" bIns="0" anchor="b"/>
          <a:lstStyle>
            <a:lvl1pPr algn="l">
              <a:defRPr sz="4000" b="0" baseline="0"/>
            </a:lvl1pPr>
          </a:lstStyle>
          <a:p>
            <a:r>
              <a:rPr lang="en-US" dirty="0"/>
              <a:t>Title slide goes here.</a:t>
            </a:r>
          </a:p>
        </p:txBody>
      </p:sp>
      <p:sp>
        <p:nvSpPr>
          <p:cNvPr id="3" name="Content Placeholder 2"/>
          <p:cNvSpPr>
            <a:spLocks noGrp="1"/>
          </p:cNvSpPr>
          <p:nvPr>
            <p:ph idx="1" hasCustomPrompt="1"/>
          </p:nvPr>
        </p:nvSpPr>
        <p:spPr>
          <a:xfrm>
            <a:off x="4767263" y="551631"/>
            <a:ext cx="6815137" cy="5574532"/>
          </a:xfrm>
          <a:prstGeom prst="rect">
            <a:avLst/>
          </a:prstGeom>
        </p:spPr>
        <p:txBody>
          <a:bodyPr lIns="0" tIns="228600" rIns="0" bIns="0"/>
          <a:lstStyle>
            <a:lvl1pPr marL="285750" indent="-285750">
              <a:buClr>
                <a:srgbClr val="009CDE"/>
              </a:buClr>
              <a:buFont typeface="Arial"/>
              <a:buChar char="•"/>
              <a:defRPr sz="2000" b="1">
                <a:solidFill>
                  <a:schemeClr val="tx1"/>
                </a:solidFill>
                <a:latin typeface="Roboto Medium"/>
                <a:cs typeface="Roboto Medium"/>
              </a:defRPr>
            </a:lvl1pPr>
            <a:lvl2pPr marL="742950" indent="-285750">
              <a:buClr>
                <a:srgbClr val="009CDE"/>
              </a:buClr>
              <a:buFont typeface="Arial"/>
              <a:buChar char="•"/>
              <a:defRPr sz="2000" b="1">
                <a:solidFill>
                  <a:schemeClr val="tx1"/>
                </a:solidFill>
                <a:latin typeface="Roboto Medium"/>
                <a:cs typeface="Roboto Medium"/>
              </a:defRPr>
            </a:lvl2pPr>
            <a:lvl3pPr marL="1200150" indent="-285750">
              <a:buClr>
                <a:srgbClr val="009CDE"/>
              </a:buClr>
              <a:buFont typeface="Arial"/>
              <a:buChar char="•"/>
              <a:defRPr sz="2000" b="1">
                <a:solidFill>
                  <a:schemeClr val="tx1"/>
                </a:solidFill>
                <a:latin typeface="Roboto Medium"/>
                <a:cs typeface="Roboto Medium"/>
              </a:defRPr>
            </a:lvl3pPr>
            <a:lvl4pPr marL="1657350" indent="-285750">
              <a:buClr>
                <a:srgbClr val="009CDE"/>
              </a:buClr>
              <a:buFont typeface="Arial"/>
              <a:buChar char="•"/>
              <a:defRPr sz="2000" b="1">
                <a:solidFill>
                  <a:schemeClr val="tx1"/>
                </a:solidFill>
                <a:latin typeface="Roboto Medium"/>
                <a:cs typeface="Roboto Medium"/>
              </a:defRPr>
            </a:lvl4pPr>
            <a:lvl5pPr marL="2114550" indent="-285750">
              <a:buClr>
                <a:srgbClr val="009CDE"/>
              </a:buClr>
              <a:buFont typeface="Arial"/>
              <a:buChar char="•"/>
              <a:defRPr sz="2000" b="1">
                <a:solidFill>
                  <a:schemeClr val="tx1"/>
                </a:solidFill>
                <a:latin typeface="Roboto Medium"/>
                <a:cs typeface="Roboto Medium"/>
              </a:defRPr>
            </a:lvl5pPr>
            <a:lvl6pPr>
              <a:defRPr sz="2000"/>
            </a:lvl6pPr>
            <a:lvl7pPr>
              <a:defRPr sz="2000"/>
            </a:lvl7pPr>
            <a:lvl8pPr>
              <a:defRPr sz="2000"/>
            </a:lvl8pPr>
            <a:lvl9pPr>
              <a:defRPr sz="2000"/>
            </a:lvl9p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4" name="Text Placeholder 3"/>
          <p:cNvSpPr>
            <a:spLocks noGrp="1"/>
          </p:cNvSpPr>
          <p:nvPr>
            <p:ph type="body" sz="half" idx="2" hasCustomPrompt="1"/>
          </p:nvPr>
        </p:nvSpPr>
        <p:spPr>
          <a:xfrm>
            <a:off x="478503" y="1803815"/>
            <a:ext cx="3692014" cy="1055738"/>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9CD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 goes here – align top of subtitle box with bottom of title box. </a:t>
            </a:r>
          </a:p>
        </p:txBody>
      </p:sp>
      <p:sp>
        <p:nvSpPr>
          <p:cNvPr id="8"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704296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1. Content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05" y="559824"/>
            <a:ext cx="3687096" cy="1429578"/>
          </a:xfrm>
          <a:prstGeom prst="rect">
            <a:avLst/>
          </a:prstGeom>
        </p:spPr>
        <p:txBody>
          <a:bodyPr lIns="0" tIns="0" rIns="0" bIns="0" anchor="b"/>
          <a:lstStyle>
            <a:lvl1pPr marL="0" indent="0" algn="l">
              <a:lnSpc>
                <a:spcPct val="90000"/>
              </a:lnSpc>
              <a:buFont typeface="+mj-lt"/>
              <a:buNone/>
              <a:defRPr sz="4800" b="0" baseline="0">
                <a:latin typeface="Roboto Slab Regular"/>
                <a:cs typeface="Roboto Slab Regular"/>
              </a:defRPr>
            </a:lvl1pPr>
          </a:lstStyle>
          <a:p>
            <a:r>
              <a:rPr lang="en-US" dirty="0"/>
              <a:t>Title slide goes here.</a:t>
            </a:r>
          </a:p>
        </p:txBody>
      </p:sp>
      <p:sp>
        <p:nvSpPr>
          <p:cNvPr id="3" name="Content Placeholder 2"/>
          <p:cNvSpPr>
            <a:spLocks noGrp="1"/>
          </p:cNvSpPr>
          <p:nvPr>
            <p:ph idx="1"/>
          </p:nvPr>
        </p:nvSpPr>
        <p:spPr>
          <a:xfrm>
            <a:off x="4767263" y="559824"/>
            <a:ext cx="6815137" cy="5566339"/>
          </a:xfrm>
          <a:prstGeom prst="rect">
            <a:avLst/>
          </a:prstGeom>
        </p:spPr>
        <p:txBody>
          <a:bodyPr lIns="0" tIns="228600" rIns="0" bIns="0"/>
          <a:lstStyle>
            <a:lvl1pPr marL="342900" indent="-342900">
              <a:buClr>
                <a:srgbClr val="009CDE"/>
              </a:buClr>
              <a:buFont typeface="Arial"/>
              <a:buChar char="•"/>
              <a:defRPr sz="2800">
                <a:latin typeface="Roboto Medium"/>
                <a:cs typeface="Roboto Medium"/>
              </a:defRPr>
            </a:lvl1pPr>
            <a:lvl2pPr marL="800100" indent="-342900">
              <a:buClr>
                <a:srgbClr val="009CDE"/>
              </a:buClr>
              <a:buFont typeface="Arial"/>
              <a:buChar char="•"/>
              <a:defRPr sz="2800">
                <a:latin typeface="Roboto Medium"/>
                <a:cs typeface="Roboto Medium"/>
              </a:defRPr>
            </a:lvl2pPr>
            <a:lvl3pPr marL="1257300" indent="-342900">
              <a:buClr>
                <a:srgbClr val="009CDE"/>
              </a:buClr>
              <a:buFont typeface="Arial"/>
              <a:buChar char="•"/>
              <a:defRPr sz="2800">
                <a:latin typeface="Roboto Medium"/>
                <a:cs typeface="Roboto Medium"/>
              </a:defRPr>
            </a:lvl3pPr>
            <a:lvl4pPr marL="1714500" indent="-342900">
              <a:buClr>
                <a:srgbClr val="009CDE"/>
              </a:buClr>
              <a:buFont typeface="Arial"/>
              <a:buChar char="•"/>
              <a:defRPr sz="2800">
                <a:latin typeface="Roboto Medium"/>
                <a:cs typeface="Roboto Medium"/>
              </a:defRPr>
            </a:lvl4pPr>
            <a:lvl5pPr marL="2171700" indent="-342900">
              <a:buClr>
                <a:srgbClr val="009CDE"/>
              </a:buClr>
              <a:buFont typeface="Arial"/>
              <a:buChar char="•"/>
              <a:defRPr sz="2800">
                <a:latin typeface="Roboto Medium"/>
                <a:cs typeface="Roboto Medium"/>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478506" y="1989403"/>
            <a:ext cx="3687096" cy="1667580"/>
          </a:xfrm>
          <a:prstGeom prst="rect">
            <a:avLst/>
          </a:prstGeom>
        </p:spPr>
        <p:txBody>
          <a:bodyPr lIns="0" tIns="22860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a:solidFill>
                  <a:srgbClr val="009CDE"/>
                </a:solidFill>
                <a:latin typeface="Roboto Slab Regular"/>
                <a:cs typeface="Roboto Slab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Subtitle goes here – align top of subtitle box with bottom of title box. </a:t>
            </a:r>
          </a:p>
        </p:txBody>
      </p:sp>
      <p:sp>
        <p:nvSpPr>
          <p:cNvPr id="7" name="Slide Number Placeholder 6"/>
          <p:cNvSpPr>
            <a:spLocks noGrp="1"/>
          </p:cNvSpPr>
          <p:nvPr>
            <p:ph type="sldNum" sz="quarter" idx="12"/>
          </p:nvPr>
        </p:nvSpPr>
        <p:spPr>
          <a:xfrm>
            <a:off x="8893263" y="6192475"/>
            <a:ext cx="2844800" cy="365125"/>
          </a:xfrm>
        </p:spPr>
        <p:txBody>
          <a:bodyPr/>
          <a:lstStyle/>
          <a:p>
            <a:fld id="{58B64256-0847-0E43-8322-5E20E92606A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497599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 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09"/>
            <a:ext cx="6960030"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pPr/>
              <a:t>‹#›</a:t>
            </a:fld>
            <a:endParaRPr lang="en-US" dirty="0"/>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8134"/>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dirty="0"/>
              <a:t>Subtitle goes here — align top of subtitle box with bottom of title box.</a:t>
            </a:r>
          </a:p>
        </p:txBody>
      </p:sp>
    </p:spTree>
    <p:extLst>
      <p:ext uri="{BB962C8B-B14F-4D97-AF65-F5344CB8AC3E}">
        <p14:creationId xmlns:p14="http://schemas.microsoft.com/office/powerpoint/2010/main" val="3827914963"/>
      </p:ext>
    </p:extLst>
  </p:cSld>
  <p:clrMapOvr>
    <a:masterClrMapping/>
  </p:clrMapOvr>
  <p:transition spd="slow">
    <p:push dir="u"/>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pic>
        <p:nvPicPr>
          <p:cNvPr id="3" name="Picture 2" descr="Psat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dirty="0"/>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a:t>
            </a:r>
          </a:p>
        </p:txBody>
      </p:sp>
    </p:spTree>
    <p:extLst>
      <p:ext uri="{BB962C8B-B14F-4D97-AF65-F5344CB8AC3E}">
        <p14:creationId xmlns:p14="http://schemas.microsoft.com/office/powerpoint/2010/main" val="14797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5" y="617802"/>
            <a:ext cx="4471173" cy="1301895"/>
          </a:xfrm>
        </p:spPr>
        <p:txBody>
          <a:bodyPr wrap="square" lIns="0" tIns="137160" rIns="0" bIns="0" anchor="t" anchorCtr="0">
            <a:spAutoFit/>
          </a:bodyPr>
          <a:lstStyle>
            <a:lvl1pPr>
              <a:defRPr sz="4200">
                <a:solidFill>
                  <a:schemeClr val="tx1"/>
                </a:solidFill>
              </a:defRPr>
            </a:lvl1pPr>
          </a:lstStyle>
          <a:p>
            <a:r>
              <a:rPr lang="en-US" dirty="0"/>
              <a:t>Thank</a:t>
            </a:r>
            <a:br>
              <a:rPr lang="en-US" dirty="0"/>
            </a:br>
            <a:r>
              <a:rPr lang="en-US" dirty="0"/>
              <a:t>You.</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2" y="1924842"/>
            <a:ext cx="4471173" cy="507831"/>
          </a:xfrm>
        </p:spPr>
        <p:txBody>
          <a:bodyPr wrap="square"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Additional information if necessary.</a:t>
            </a:r>
          </a:p>
        </p:txBody>
      </p:sp>
    </p:spTree>
    <p:extLst>
      <p:ext uri="{BB962C8B-B14F-4D97-AF65-F5344CB8AC3E}">
        <p14:creationId xmlns:p14="http://schemas.microsoft.com/office/powerpoint/2010/main" val="64029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 No Image">
    <p:spTree>
      <p:nvGrpSpPr>
        <p:cNvPr id="1" name=""/>
        <p:cNvGrpSpPr/>
        <p:nvPr/>
      </p:nvGrpSpPr>
      <p:grpSpPr>
        <a:xfrm>
          <a:off x="0" y="0"/>
          <a:ext cx="0" cy="0"/>
          <a:chOff x="0" y="0"/>
          <a:chExt cx="0" cy="0"/>
        </a:xfrm>
      </p:grpSpPr>
      <p:pic>
        <p:nvPicPr>
          <p:cNvPr id="8" name="Picture 7" descr="CB16029_PPTTemplates_TitleAndDividers_AP-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0" name="Title 7"/>
          <p:cNvSpPr>
            <a:spLocks noGrp="1"/>
          </p:cNvSpPr>
          <p:nvPr>
            <p:ph type="title" hasCustomPrompt="1"/>
          </p:nvPr>
        </p:nvSpPr>
        <p:spPr>
          <a:xfrm>
            <a:off x="1461257" y="1929062"/>
            <a:ext cx="4001193" cy="1301895"/>
          </a:xfrm>
          <a:prstGeom prst="rect">
            <a:avLst/>
          </a:prstGeom>
        </p:spPr>
        <p:txBody>
          <a:bodyPr wrap="square" lIns="0" tIns="137160" rIns="0" bIns="0" anchor="t" anchorCtr="0">
            <a:spAutoFit/>
          </a:bodyPr>
          <a:lstStyle>
            <a:lvl1pPr>
              <a:defRPr sz="4200">
                <a:solidFill>
                  <a:schemeClr val="tx1"/>
                </a:solidFill>
                <a:latin typeface="Roboto Slab" charset="0"/>
                <a:ea typeface="Roboto Slab" charset="0"/>
                <a:cs typeface="Roboto Slab" charset="0"/>
              </a:defRPr>
            </a:lvl1pPr>
          </a:lstStyle>
          <a:p>
            <a:r>
              <a:rPr lang="en-US" dirty="0"/>
              <a:t>Divider, call-out, etc.</a:t>
            </a:r>
          </a:p>
        </p:txBody>
      </p:sp>
      <p:sp>
        <p:nvSpPr>
          <p:cNvPr id="11"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2" name="Text Placeholder 16"/>
          <p:cNvSpPr>
            <a:spLocks noGrp="1"/>
          </p:cNvSpPr>
          <p:nvPr>
            <p:ph type="body" sz="quarter" idx="10" hasCustomPrompt="1"/>
          </p:nvPr>
        </p:nvSpPr>
        <p:spPr>
          <a:xfrm>
            <a:off x="1461484" y="323610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Tree>
    <p:extLst>
      <p:ext uri="{BB962C8B-B14F-4D97-AF65-F5344CB8AC3E}">
        <p14:creationId xmlns:p14="http://schemas.microsoft.com/office/powerpoint/2010/main" val="58610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 No Image">
    <p:spTree>
      <p:nvGrpSpPr>
        <p:cNvPr id="1" name=""/>
        <p:cNvGrpSpPr/>
        <p:nvPr/>
      </p:nvGrpSpPr>
      <p:grpSpPr>
        <a:xfrm>
          <a:off x="0" y="0"/>
          <a:ext cx="0" cy="0"/>
          <a:chOff x="0" y="0"/>
          <a:chExt cx="0" cy="0"/>
        </a:xfrm>
      </p:grpSpPr>
      <p:pic>
        <p:nvPicPr>
          <p:cNvPr id="11" name="Picture 10" descr="CB16029_PPTTemplates_TitleAndDividers_Corporate-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Rectangle 1"/>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40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 No Image">
    <p:spTree>
      <p:nvGrpSpPr>
        <p:cNvPr id="1" name=""/>
        <p:cNvGrpSpPr/>
        <p:nvPr/>
      </p:nvGrpSpPr>
      <p:grpSpPr>
        <a:xfrm>
          <a:off x="0" y="0"/>
          <a:ext cx="0" cy="0"/>
          <a:chOff x="0" y="0"/>
          <a:chExt cx="0" cy="0"/>
        </a:xfrm>
      </p:grpSpPr>
      <p:pic>
        <p:nvPicPr>
          <p:cNvPr id="11" name="Picture 10" descr="CB16029_PPTTemplates_TitleAndDividers_Corporate-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9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 No Image">
    <p:spTree>
      <p:nvGrpSpPr>
        <p:cNvPr id="1" name=""/>
        <p:cNvGrpSpPr/>
        <p:nvPr/>
      </p:nvGrpSpPr>
      <p:grpSpPr>
        <a:xfrm>
          <a:off x="0" y="0"/>
          <a:ext cx="0" cy="0"/>
          <a:chOff x="0" y="0"/>
          <a:chExt cx="0" cy="0"/>
        </a:xfrm>
      </p:grpSpPr>
      <p:pic>
        <p:nvPicPr>
          <p:cNvPr id="11" name="Picture 10" descr="CB16029_PPTTemplates_TitleAndDividers_Corporat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400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 No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6858000"/>
          </a:xfrm>
          <a:prstGeom prst="rect">
            <a:avLst/>
          </a:prstGeom>
        </p:spPr>
      </p:pic>
      <p:sp>
        <p:nvSpPr>
          <p:cNvPr id="12" name="Rectangle 11"/>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hasCustomPrompt="1"/>
          </p:nvPr>
        </p:nvSpPr>
        <p:spPr>
          <a:xfrm>
            <a:off x="1308857" y="2040822"/>
            <a:ext cx="4001193" cy="1301895"/>
          </a:xfrm>
          <a:prstGeom prst="rect">
            <a:avLst/>
          </a:prstGeom>
        </p:spPr>
        <p:txBody>
          <a:bodyPr wrap="square" lIns="0" tIns="137160" rIns="0" bIns="0" anchor="t" anchorCtr="0">
            <a:spAutoFit/>
          </a:bodyPr>
          <a:lstStyle>
            <a:lvl1pPr>
              <a:defRPr sz="4200">
                <a:solidFill>
                  <a:schemeClr val="bg1"/>
                </a:solidFill>
                <a:latin typeface="Roboto Slab" charset="0"/>
                <a:ea typeface="Roboto Slab" charset="0"/>
                <a:cs typeface="Roboto Slab" charset="0"/>
              </a:defRPr>
            </a:lvl1pPr>
          </a:lstStyle>
          <a:p>
            <a:r>
              <a:rPr lang="en-US" dirty="0"/>
              <a:t>Divider, call-out, etc.</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dirty="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4" y="3347862"/>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 goes here — align top of subtitle box with bottom of title box.</a:t>
            </a:r>
          </a:p>
        </p:txBody>
      </p:sp>
      <p:sp>
        <p:nvSpPr>
          <p:cNvPr id="9" name="Rectangle 8"/>
          <p:cNvSpPr/>
          <p:nvPr userDrawn="1"/>
        </p:nvSpPr>
        <p:spPr>
          <a:xfrm>
            <a:off x="1308857"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497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3.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SAT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sldLayoutIdLst>
    <p:sldLayoutId id="2147483704" r:id="rId1"/>
    <p:sldLayoutId id="2147483741" r:id="rId2"/>
    <p:sldLayoutId id="2147483674" r:id="rId3"/>
    <p:sldLayoutId id="2147483734" r:id="rId4"/>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Roboto Slab Regular"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Roboto Slab Regular"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Slab Regular"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Slab Regular"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Slab 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3152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48" r:id="rId3"/>
    <p:sldLayoutId id="2147483752" r:id="rId4"/>
    <p:sldLayoutId id="2147483783" r:id="rId5"/>
    <p:sldLayoutId id="2147483784" r:id="rId6"/>
    <p:sldLayoutId id="214748378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327DF-DF39-C949-8771-234F28D66E7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6" descr="CB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2244603175"/>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CB16029_PPTTemplates_TitleAndDividers_AP-02.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90308" y="6193618"/>
            <a:ext cx="2743200" cy="365125"/>
          </a:xfrm>
          <a:prstGeom prst="rect">
            <a:avLst/>
          </a:prstGeom>
        </p:spPr>
        <p:txBody>
          <a:bodyPr vert="horz" lIns="0" tIns="0" rIns="0" bIns="0" rtlCol="0" anchor="b" anchorCtr="0"/>
          <a:lstStyle>
            <a:lvl1pPr algn="r">
              <a:defRPr sz="1200">
                <a:solidFill>
                  <a:schemeClr val="tx1">
                    <a:tint val="75000"/>
                  </a:schemeClr>
                </a:solidFill>
                <a:latin typeface="Roboto Slab" charset="0"/>
                <a:ea typeface="Roboto Slab" charset="0"/>
                <a:cs typeface="Roboto Slab" charset="0"/>
              </a:defRPr>
            </a:lvl1pPr>
          </a:lstStyle>
          <a:p>
            <a:fld id="{017ED8CA-143E-8B40-B3C8-0174DDF149EE}" type="slidenum">
              <a:rPr lang="en-US" smtClean="0">
                <a:solidFill>
                  <a:srgbClr val="1E1E1E">
                    <a:tint val="75000"/>
                  </a:srgbClr>
                </a:solidFill>
              </a:rPr>
              <a:pPr/>
              <a:t>‹#›</a:t>
            </a:fld>
            <a:endParaRPr lang="en-US" dirty="0">
              <a:solidFill>
                <a:srgbClr val="1E1E1E">
                  <a:tint val="75000"/>
                </a:srgbClr>
              </a:solidFill>
            </a:endParaRPr>
          </a:p>
        </p:txBody>
      </p:sp>
    </p:spTree>
    <p:extLst>
      <p:ext uri="{BB962C8B-B14F-4D97-AF65-F5344CB8AC3E}">
        <p14:creationId xmlns:p14="http://schemas.microsoft.com/office/powerpoint/2010/main" val="202079337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2826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9C267-FC72-D447-BF05-09A3351C68C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8" name="Rectangle 7"/>
          <p:cNvSpPr/>
          <p:nvPr/>
        </p:nvSpPr>
        <p:spPr>
          <a:xfrm>
            <a:off x="466611" y="464489"/>
            <a:ext cx="6276679" cy="87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pic>
        <p:nvPicPr>
          <p:cNvPr id="5" name="Picture 4" descr="CB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67" y="6269614"/>
            <a:ext cx="1292760" cy="378119"/>
          </a:xfrm>
          <a:prstGeom prst="rect">
            <a:avLst/>
          </a:prstGeom>
        </p:spPr>
      </p:pic>
    </p:spTree>
    <p:extLst>
      <p:ext uri="{BB962C8B-B14F-4D97-AF65-F5344CB8AC3E}">
        <p14:creationId xmlns:p14="http://schemas.microsoft.com/office/powerpoint/2010/main" val="138862032"/>
      </p:ext>
    </p:extLst>
  </p:cSld>
  <p:clrMap bg1="lt1" tx1="dk1" bg2="lt2" tx2="dk2" accent1="accent1" accent2="accent2" accent3="accent3" accent4="accent4" accent5="accent5" accent6="accent6" hlink="hlink" folHlink="folHlink"/>
  <p:sldLayoutIdLst>
    <p:sldLayoutId id="2147483776" r:id="rId1"/>
    <p:sldLayoutId id="2147483777" r:id="rId2"/>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888708" y="6193618"/>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B6733D23-7979-984D-AD48-2B29D14C635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89519705"/>
      </p:ext>
    </p:extLst>
  </p:cSld>
  <p:clrMap bg1="lt1" tx1="dk1" bg2="lt2" tx2="dk2" accent1="accent1" accent2="accent2" accent3="accent3" accent4="accent4" accent5="accent5" accent6="accent6" hlink="hlink" folHlink="folHlink"/>
  <p:sldLayoutIdLst>
    <p:sldLayoutId id="2147483779" r:id="rId1"/>
  </p:sldLayoutIdLst>
  <p:transition spd="slow">
    <p:push dir="u"/>
  </p:transition>
  <p:hf hdr="0" ftr="0" dt="0"/>
  <p:txStyles>
    <p:titleStyle>
      <a:lvl1pPr algn="l" defTabSz="457200" rtl="0" eaLnBrk="1" latinLnBrk="0" hangingPunct="1">
        <a:lnSpc>
          <a:spcPct val="90000"/>
        </a:lnSpc>
        <a:spcBef>
          <a:spcPct val="0"/>
        </a:spcBef>
        <a:buNone/>
        <a:defRPr sz="3800" kern="1200" baseline="0">
          <a:solidFill>
            <a:schemeClr val="tx1"/>
          </a:solidFill>
          <a:latin typeface="Roboto Slab Regular"/>
          <a:ea typeface="+mj-ea"/>
          <a:cs typeface="Roboto Slab Regular"/>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800" kern="1200" baseline="0">
          <a:solidFill>
            <a:srgbClr val="702F8A"/>
          </a:solidFill>
          <a:latin typeface="Roboto Slab Regular"/>
          <a:ea typeface="+mn-ea"/>
          <a:cs typeface="Roboto Slab Regular"/>
        </a:defRPr>
      </a:lvl1pPr>
      <a:lvl2pPr marL="4572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2pPr>
      <a:lvl3pPr marL="9144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3pPr>
      <a:lvl4pPr marL="13716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4pPr>
      <a:lvl5pPr marL="1828800" indent="0" algn="l" defTabSz="457200" rtl="0" eaLnBrk="1" latinLnBrk="0" hangingPunct="1">
        <a:spcBef>
          <a:spcPct val="20000"/>
        </a:spcBef>
        <a:buFont typeface="Arial"/>
        <a:buNone/>
        <a:defRPr sz="1600" kern="1200">
          <a:solidFill>
            <a:srgbClr val="702F8A"/>
          </a:solidFill>
          <a:latin typeface="Roboto Slab Regular"/>
          <a:ea typeface="+mn-ea"/>
          <a:cs typeface="Roboto Slab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CB16029_PPTTemplates_TitleAndDividers_AP-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
        <p:nvSpPr>
          <p:cNvPr id="6" name="Slide Number Placeholder 5"/>
          <p:cNvSpPr>
            <a:spLocks noGrp="1"/>
          </p:cNvSpPr>
          <p:nvPr>
            <p:ph type="sldNum" sz="quarter" idx="4"/>
          </p:nvPr>
        </p:nvSpPr>
        <p:spPr>
          <a:xfrm>
            <a:off x="8983407" y="6192475"/>
            <a:ext cx="2844800" cy="365125"/>
          </a:xfrm>
          <a:prstGeom prst="rect">
            <a:avLst/>
          </a:prstGeom>
        </p:spPr>
        <p:txBody>
          <a:bodyPr vert="horz" lIns="0" tIns="0" rIns="0" bIns="0" rtlCol="0" anchor="b"/>
          <a:lstStyle>
            <a:lvl1pPr algn="r">
              <a:defRPr sz="1200">
                <a:solidFill>
                  <a:schemeClr val="tx1">
                    <a:tint val="75000"/>
                  </a:schemeClr>
                </a:solidFill>
              </a:defRPr>
            </a:lvl1pPr>
          </a:lstStyle>
          <a:p>
            <a:fld id="{58B64256-0847-0E43-8322-5E20E92606A0}"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37806153"/>
      </p:ext>
    </p:extLst>
  </p:cSld>
  <p:clrMap bg1="lt1" tx1="dk1" bg2="lt2" tx2="dk2" accent1="accent1" accent2="accent2" accent3="accent3" accent4="accent4" accent5="accent5" accent6="accent6" hlink="hlink" folHlink="folHlink"/>
  <p:sldLayoutIdLst>
    <p:sldLayoutId id="2147483781" r:id="rId1"/>
    <p:sldLayoutId id="2147483782" r:id="rId2"/>
  </p:sldLayoutIdLst>
  <p:transition spd="slow">
    <p:push dir="u"/>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satpractice.org" TargetMode="External"/><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hyperlink" Target="collegeboard.org/psa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collegeboard.org/psatpractice" TargetMode="External"/><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hyperlink" Target="nationalmerit.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058" y="617802"/>
            <a:ext cx="4828625" cy="3032625"/>
          </a:xfrm>
        </p:spPr>
        <p:txBody>
          <a:bodyPr/>
          <a:lstStyle/>
          <a:p>
            <a:r>
              <a:rPr lang="en-US" sz="5200" dirty="0"/>
              <a:t>Prepare </a:t>
            </a:r>
            <a:br>
              <a:rPr lang="en-US" sz="5200" dirty="0"/>
            </a:br>
            <a:r>
              <a:rPr lang="en-US" sz="5200" dirty="0"/>
              <a:t>for the </a:t>
            </a:r>
            <a:br>
              <a:rPr lang="en-US" sz="5200" dirty="0"/>
            </a:br>
            <a:r>
              <a:rPr lang="en-US" sz="5200" dirty="0"/>
              <a:t>PSAT/NMSQT</a:t>
            </a:r>
            <a:r>
              <a:rPr lang="en-US" sz="2500" baseline="95000" dirty="0"/>
              <a:t>®</a:t>
            </a:r>
            <a:r>
              <a:rPr lang="en-US" sz="5200" dirty="0"/>
              <a:t> </a:t>
            </a:r>
            <a:r>
              <a:rPr lang="en-US" sz="5200" b="1" dirty="0"/>
              <a:t>2017</a:t>
            </a:r>
            <a:endParaRPr lang="en-US" sz="5200" dirty="0"/>
          </a:p>
        </p:txBody>
      </p:sp>
    </p:spTree>
    <p:extLst>
      <p:ext uri="{BB962C8B-B14F-4D97-AF65-F5344CB8AC3E}">
        <p14:creationId xmlns:p14="http://schemas.microsoft.com/office/powerpoint/2010/main" val="4036317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a:t>Reading </a:t>
            </a:r>
            <a:br>
              <a:rPr lang="en-US" sz="3600" dirty="0"/>
            </a:br>
            <a:r>
              <a:rPr lang="en-US" sz="3600" dirty="0"/>
              <a:t>Test</a:t>
            </a:r>
          </a:p>
        </p:txBody>
      </p:sp>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a:t>5 Passages</a:t>
            </a:r>
          </a:p>
          <a:p>
            <a:pPr>
              <a:spcBef>
                <a:spcPts val="1872"/>
              </a:spcBef>
            </a:pPr>
            <a:r>
              <a:rPr lang="en-US" sz="3200" dirty="0"/>
              <a:t>47 Passage-Based Questions; </a:t>
            </a:r>
            <a:br>
              <a:rPr lang="en-US" sz="3200" dirty="0"/>
            </a:br>
            <a:r>
              <a:rPr lang="en-US" sz="3200" dirty="0">
                <a:latin typeface="Roboto"/>
              </a:rPr>
              <a:t>60 minutes </a:t>
            </a:r>
          </a:p>
        </p:txBody>
      </p:sp>
      <p:sp>
        <p:nvSpPr>
          <p:cNvPr id="7" name="Rectangle 6" descr="Decorative"/>
          <p:cNvSpPr/>
          <p:nvPr/>
        </p:nvSpPr>
        <p:spPr>
          <a:xfrm>
            <a:off x="4767263" y="3410857"/>
            <a:ext cx="6815137" cy="300379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642244"/>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latin typeface="Roboto"/>
              </a:rPr>
              <a:t>Quick Facts</a:t>
            </a:r>
            <a:endParaRPr lang="en-US" sz="2000" dirty="0"/>
          </a:p>
          <a:p>
            <a:pPr>
              <a:spcBef>
                <a:spcPts val="1032"/>
              </a:spcBef>
            </a:pPr>
            <a:r>
              <a:rPr lang="en-US" sz="1800" dirty="0">
                <a:latin typeface="Roboto"/>
              </a:rPr>
              <a:t>All questions are multiple choice and based on passages. </a:t>
            </a:r>
          </a:p>
          <a:p>
            <a:pPr>
              <a:spcBef>
                <a:spcPts val="1032"/>
              </a:spcBef>
            </a:pPr>
            <a:r>
              <a:rPr lang="en-US" sz="1800" dirty="0">
                <a:latin typeface="Roboto"/>
              </a:rPr>
              <a:t>Some passages are paired with other passages or informational graphics such as charts, graphs, and tables. </a:t>
            </a:r>
          </a:p>
          <a:p>
            <a:pPr>
              <a:spcBef>
                <a:spcPts val="1032"/>
              </a:spcBef>
            </a:pPr>
            <a:r>
              <a:rPr lang="en-US" sz="1800" dirty="0">
                <a:latin typeface="Roboto"/>
              </a:rPr>
              <a:t>No mathematical computation is required.</a:t>
            </a:r>
          </a:p>
          <a:p>
            <a:pPr>
              <a:spcBef>
                <a:spcPts val="1032"/>
              </a:spcBef>
            </a:pPr>
            <a:r>
              <a:rPr lang="en-US" sz="1800" dirty="0">
                <a:latin typeface="Roboto"/>
              </a:rPr>
              <a:t>Prior topic-specific knowledge is never tested.  </a:t>
            </a:r>
          </a:p>
        </p:txBody>
      </p:sp>
      <p:pic>
        <p:nvPicPr>
          <p:cNvPr id="3" name="Picture 2" descr="Icon of a book"/>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84552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Reading </a:t>
            </a:r>
            <a:br>
              <a:rPr lang="en-US" sz="3600" dirty="0"/>
            </a:br>
            <a:r>
              <a:rPr lang="en-US" sz="3600" dirty="0"/>
              <a:t>Test </a:t>
            </a:r>
          </a:p>
        </p:txBody>
      </p:sp>
      <p:sp>
        <p:nvSpPr>
          <p:cNvPr id="6" name="Content Placeholder 5"/>
          <p:cNvSpPr>
            <a:spLocks noGrp="1"/>
          </p:cNvSpPr>
          <p:nvPr>
            <p:ph idx="1"/>
          </p:nvPr>
        </p:nvSpPr>
        <p:spPr/>
        <p:txBody>
          <a:bodyPr/>
          <a:lstStyle/>
          <a:p>
            <a:pPr marL="0" indent="0">
              <a:buNone/>
            </a:pPr>
            <a:r>
              <a:rPr lang="en-US" sz="3200" b="1" dirty="0">
                <a:solidFill>
                  <a:schemeClr val="accent1"/>
                </a:solidFill>
              </a:rPr>
              <a:t>What to Expect</a:t>
            </a:r>
          </a:p>
          <a:p>
            <a:pPr marL="0" indent="0">
              <a:spcBef>
                <a:spcPts val="1872"/>
              </a:spcBef>
              <a:buNone/>
            </a:pPr>
            <a:r>
              <a:rPr lang="en-US" sz="3200" dirty="0">
                <a:latin typeface="Roboto"/>
              </a:rPr>
              <a:t>In the Reading Test, students will encounter questions like those asked in a lively, thoughtful, evidence-based discussion. </a:t>
            </a:r>
          </a:p>
        </p:txBody>
      </p:sp>
      <p:pic>
        <p:nvPicPr>
          <p:cNvPr id="7" name="Picture 6" descr="Icon of a book"/>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11</a:t>
            </a:fld>
            <a:endParaRPr lang="en-US" dirty="0"/>
          </a:p>
        </p:txBody>
      </p:sp>
    </p:spTree>
    <p:extLst>
      <p:ext uri="{BB962C8B-B14F-4D97-AF65-F5344CB8AC3E}">
        <p14:creationId xmlns:p14="http://schemas.microsoft.com/office/powerpoint/2010/main" val="1301596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a:t>Writing and Language </a:t>
            </a:r>
            <a:br>
              <a:rPr lang="en-US" sz="3600" dirty="0"/>
            </a:br>
            <a:r>
              <a:rPr lang="en-US" sz="3600" dirty="0"/>
              <a:t>Test</a:t>
            </a:r>
          </a:p>
        </p:txBody>
      </p:sp>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a:t>4 Passages</a:t>
            </a:r>
          </a:p>
          <a:p>
            <a:pPr>
              <a:spcBef>
                <a:spcPts val="1872"/>
              </a:spcBef>
            </a:pPr>
            <a:r>
              <a:rPr lang="en-US" sz="3200" dirty="0"/>
              <a:t>44 Passage-Based Questions;</a:t>
            </a:r>
            <a:r>
              <a:rPr lang="en-US" sz="3200" b="1" dirty="0"/>
              <a:t> </a:t>
            </a:r>
            <a:br>
              <a:rPr lang="en-US" sz="3200" dirty="0"/>
            </a:br>
            <a:r>
              <a:rPr lang="en-US" sz="3200" dirty="0">
                <a:latin typeface="Roboto"/>
              </a:rPr>
              <a:t>35 minutes </a:t>
            </a:r>
          </a:p>
        </p:txBody>
      </p:sp>
      <p:sp>
        <p:nvSpPr>
          <p:cNvPr id="7" name="Rectangle 6" descr="Decorative"/>
          <p:cNvSpPr/>
          <p:nvPr/>
        </p:nvSpPr>
        <p:spPr>
          <a:xfrm>
            <a:off x="4767263" y="3410857"/>
            <a:ext cx="6815137" cy="281214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642244"/>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latin typeface="Roboto"/>
              </a:rPr>
              <a:t>Quick Facts</a:t>
            </a:r>
            <a:endParaRPr lang="en-US" sz="2000" dirty="0"/>
          </a:p>
          <a:p>
            <a:pPr>
              <a:spcBef>
                <a:spcPts val="1032"/>
              </a:spcBef>
            </a:pPr>
            <a:r>
              <a:rPr lang="en-US" sz="1800" dirty="0">
                <a:latin typeface="Roboto"/>
              </a:rPr>
              <a:t>All questions are multiple choice and based on passages. </a:t>
            </a:r>
            <a:endParaRPr lang="en-US" sz="1800" dirty="0"/>
          </a:p>
          <a:p>
            <a:pPr>
              <a:spcBef>
                <a:spcPts val="1032"/>
              </a:spcBef>
            </a:pPr>
            <a:r>
              <a:rPr lang="en-US" sz="1800" dirty="0">
                <a:latin typeface="Roboto"/>
              </a:rPr>
              <a:t>Some passages are paired with informational graphics such as charts, graphs, and tables. </a:t>
            </a:r>
          </a:p>
          <a:p>
            <a:pPr>
              <a:spcBef>
                <a:spcPts val="1032"/>
              </a:spcBef>
            </a:pPr>
            <a:r>
              <a:rPr lang="en-US" sz="1800" dirty="0">
                <a:latin typeface="Roboto"/>
              </a:rPr>
              <a:t>No mathematical computation is required.</a:t>
            </a:r>
          </a:p>
          <a:p>
            <a:pPr>
              <a:spcBef>
                <a:spcPts val="1032"/>
              </a:spcBef>
            </a:pPr>
            <a:r>
              <a:rPr lang="en-US" sz="1800" dirty="0">
                <a:latin typeface="Roboto"/>
              </a:rPr>
              <a:t>Prior topic-specific knowledge is never tested.  </a:t>
            </a:r>
          </a:p>
          <a:p>
            <a:pPr>
              <a:spcBef>
                <a:spcPts val="1032"/>
              </a:spcBef>
            </a:pPr>
            <a:endParaRPr lang="en-US" sz="1800" dirty="0">
              <a:latin typeface="Roboto"/>
            </a:endParaRPr>
          </a:p>
        </p:txBody>
      </p:sp>
      <p:pic>
        <p:nvPicPr>
          <p:cNvPr id="10" name="Picture 9" descr="Icon of a pencil and paper"/>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880428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Writing and Language </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6" name="Content Placeholder 5"/>
          <p:cNvSpPr>
            <a:spLocks noGrp="1"/>
          </p:cNvSpPr>
          <p:nvPr>
            <p:ph idx="1"/>
          </p:nvPr>
        </p:nvSpPr>
        <p:spPr/>
        <p:txBody>
          <a:bodyPr/>
          <a:lstStyle/>
          <a:p>
            <a:pPr marL="0" indent="0">
              <a:buNone/>
            </a:pPr>
            <a:r>
              <a:rPr lang="en-US" sz="3200" b="1" dirty="0">
                <a:solidFill>
                  <a:schemeClr val="accent1"/>
                </a:solidFill>
              </a:rPr>
              <a:t>What to Expect</a:t>
            </a:r>
          </a:p>
          <a:p>
            <a:pPr marL="0" indent="0">
              <a:spcBef>
                <a:spcPts val="1872"/>
              </a:spcBef>
              <a:buNone/>
            </a:pPr>
            <a:r>
              <a:rPr lang="en-US" sz="3200" dirty="0"/>
              <a:t>The Writing and Language Test puts students in the active role of an editor who is improving a written passage. Most questions ask students to decide which, if any, of the three alternatives to an underlined part of a passage most improves it. </a:t>
            </a:r>
            <a:endParaRPr lang="en-US" sz="3200" dirty="0">
              <a:latin typeface="Roboto"/>
            </a:endParaRPr>
          </a:p>
        </p:txBody>
      </p:sp>
      <p:pic>
        <p:nvPicPr>
          <p:cNvPr id="8" name="Picture 7" descr="Icon of a pencil and paper"/>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13</a:t>
            </a:fld>
            <a:endParaRPr lang="en-US" dirty="0"/>
          </a:p>
        </p:txBody>
      </p:sp>
    </p:spTree>
    <p:extLst>
      <p:ext uri="{BB962C8B-B14F-4D97-AF65-F5344CB8AC3E}">
        <p14:creationId xmlns:p14="http://schemas.microsoft.com/office/powerpoint/2010/main" val="7163417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a:t>Math</a:t>
            </a:r>
            <a:br>
              <a:rPr lang="en-US" sz="3600" dirty="0"/>
            </a:br>
            <a:r>
              <a:rPr lang="en-US" sz="3600" dirty="0"/>
              <a:t>Test</a:t>
            </a:r>
          </a:p>
        </p:txBody>
      </p:sp>
      <p:sp>
        <p:nvSpPr>
          <p:cNvPr id="4" name="Content Placeholder 3"/>
          <p:cNvSpPr>
            <a:spLocks noGrp="1"/>
          </p:cNvSpPr>
          <p:nvPr>
            <p:ph idx="1"/>
          </p:nvPr>
        </p:nvSpPr>
        <p:spPr>
          <a:xfrm>
            <a:off x="4767263" y="559825"/>
            <a:ext cx="6815137" cy="2542604"/>
          </a:xfrm>
        </p:spPr>
        <p:txBody>
          <a:bodyPr/>
          <a:lstStyle/>
          <a:p>
            <a:pPr>
              <a:spcBef>
                <a:spcPts val="1872"/>
              </a:spcBef>
            </a:pPr>
            <a:r>
              <a:rPr lang="en-US" sz="3200" dirty="0"/>
              <a:t>2 Test Sections; 70 minutes</a:t>
            </a:r>
          </a:p>
          <a:p>
            <a:pPr>
              <a:spcBef>
                <a:spcPts val="1872"/>
              </a:spcBef>
            </a:pPr>
            <a:r>
              <a:rPr lang="en-US" sz="3200" dirty="0"/>
              <a:t>48 Questions  </a:t>
            </a:r>
            <a:br>
              <a:rPr lang="en-US" sz="3200" dirty="0"/>
            </a:br>
            <a:r>
              <a:rPr lang="en-US" sz="3200" dirty="0">
                <a:latin typeface="Roboto"/>
              </a:rPr>
              <a:t>(40 multiple choice, 8 grid-ins)</a:t>
            </a:r>
          </a:p>
        </p:txBody>
      </p:sp>
      <p:sp>
        <p:nvSpPr>
          <p:cNvPr id="7" name="Rectangle 6" descr="Decorative"/>
          <p:cNvSpPr/>
          <p:nvPr/>
        </p:nvSpPr>
        <p:spPr>
          <a:xfrm>
            <a:off x="4767263" y="3410857"/>
            <a:ext cx="6815137" cy="281214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1"/>
          <p:cNvSpPr txBox="1">
            <a:spLocks/>
          </p:cNvSpPr>
          <p:nvPr/>
        </p:nvSpPr>
        <p:spPr>
          <a:xfrm>
            <a:off x="5079999" y="3642244"/>
            <a:ext cx="6223000" cy="2476187"/>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latin typeface="Roboto"/>
              </a:rPr>
              <a:t>Quick Facts</a:t>
            </a:r>
            <a:endParaRPr lang="en-US" sz="1800" dirty="0"/>
          </a:p>
          <a:p>
            <a:r>
              <a:rPr lang="en-US" sz="1800" dirty="0">
                <a:latin typeface="Roboto"/>
              </a:rPr>
              <a:t>Most math questions will be multiple choice, but some will be student-produced responses (grid-ins).  </a:t>
            </a:r>
          </a:p>
          <a:p>
            <a:pPr>
              <a:spcBef>
                <a:spcPts val="1032"/>
              </a:spcBef>
            </a:pPr>
            <a:r>
              <a:rPr lang="en-US" sz="1800" dirty="0">
                <a:latin typeface="Roboto"/>
              </a:rPr>
              <a:t>The Math Test is divided into two portions: </a:t>
            </a:r>
            <a:br>
              <a:rPr lang="en-US" sz="1800" dirty="0">
                <a:latin typeface="Roboto"/>
              </a:rPr>
            </a:br>
            <a:r>
              <a:rPr lang="en-US" sz="1800" dirty="0">
                <a:latin typeface="Roboto"/>
              </a:rPr>
              <a:t>Math Test – Calculator and Math Test – No Calculator.</a:t>
            </a:r>
          </a:p>
          <a:p>
            <a:pPr>
              <a:spcBef>
                <a:spcPts val="1032"/>
              </a:spcBef>
            </a:pPr>
            <a:r>
              <a:rPr lang="en-US" sz="1800" dirty="0">
                <a:latin typeface="Roboto"/>
              </a:rPr>
              <a:t>Some parts of the test will present students with a scenario and then ask several questions about it.</a:t>
            </a:r>
          </a:p>
          <a:p>
            <a:pPr>
              <a:spcBef>
                <a:spcPts val="1032"/>
              </a:spcBef>
            </a:pPr>
            <a:endParaRPr lang="en-US" sz="1800" dirty="0">
              <a:latin typeface="Roboto"/>
            </a:endParaRPr>
          </a:p>
        </p:txBody>
      </p:sp>
      <p:pic>
        <p:nvPicPr>
          <p:cNvPr id="6" name="Picture 5" descr="Icon of addition, subtraction, multiplication, and division signs"/>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94187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6" name="Content Placeholder 5"/>
          <p:cNvSpPr>
            <a:spLocks noGrp="1"/>
          </p:cNvSpPr>
          <p:nvPr>
            <p:ph idx="1"/>
          </p:nvPr>
        </p:nvSpPr>
        <p:spPr/>
        <p:txBody>
          <a:bodyPr/>
          <a:lstStyle/>
          <a:p>
            <a:pPr marL="0" indent="0">
              <a:buNone/>
            </a:pPr>
            <a:r>
              <a:rPr lang="en-US" sz="3200" b="1" dirty="0">
                <a:solidFill>
                  <a:schemeClr val="accent1"/>
                </a:solidFill>
              </a:rPr>
              <a:t>What to Expect</a:t>
            </a:r>
          </a:p>
          <a:p>
            <a:pPr marL="0" indent="0">
              <a:spcBef>
                <a:spcPts val="1872"/>
              </a:spcBef>
              <a:buNone/>
            </a:pPr>
            <a:r>
              <a:rPr lang="en-US" sz="3200" dirty="0"/>
              <a:t>The Math Test focuses on the math that matters most for college and career readiness. To succeed on the Math Test, students will need to demonstrate mathematical practices, such as problem solving and using appropriate tools strategically. </a:t>
            </a:r>
            <a:endParaRPr lang="en-US" sz="3200" dirty="0">
              <a:latin typeface="Roboto"/>
            </a:endParaRPr>
          </a:p>
        </p:txBody>
      </p:sp>
      <p:pic>
        <p:nvPicPr>
          <p:cNvPr id="7" name="Picture 6" descr="Icon of addition, subtraction, multiplication, and division signs"/>
          <p:cNvPicPr>
            <a:picLocks noChangeAspect="1"/>
          </p:cNvPicPr>
          <p:nvPr/>
        </p:nvPicPr>
        <p:blipFill>
          <a:blip r:embed="rId2">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15</a:t>
            </a:fld>
            <a:endParaRPr lang="en-US" dirty="0"/>
          </a:p>
        </p:txBody>
      </p:sp>
    </p:spTree>
    <p:extLst>
      <p:ext uri="{BB962C8B-B14F-4D97-AF65-F5344CB8AC3E}">
        <p14:creationId xmlns:p14="http://schemas.microsoft.com/office/powerpoint/2010/main" val="2147741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2142125"/>
          </a:xfrm>
        </p:spPr>
        <p:txBody>
          <a:bodyPr/>
          <a:lstStyle/>
          <a:p>
            <a:r>
              <a:rPr lang="en-US" sz="3600" dirty="0"/>
              <a:t>How Does the PSAT/NMSQT Connect to the SAT?</a:t>
            </a:r>
          </a:p>
        </p:txBody>
      </p:sp>
      <p:sp>
        <p:nvSpPr>
          <p:cNvPr id="7" name="Content Placeholder 6"/>
          <p:cNvSpPr>
            <a:spLocks noGrp="1"/>
          </p:cNvSpPr>
          <p:nvPr>
            <p:ph idx="1"/>
          </p:nvPr>
        </p:nvSpPr>
        <p:spPr>
          <a:xfrm>
            <a:off x="4773478" y="555809"/>
            <a:ext cx="3412579" cy="3228791"/>
          </a:xfrm>
        </p:spPr>
        <p:txBody>
          <a:bodyPr/>
          <a:lstStyle/>
          <a:p>
            <a:pPr marL="0" indent="0">
              <a:buNone/>
            </a:pPr>
            <a:r>
              <a:rPr lang="en-US" sz="2000" b="1" dirty="0">
                <a:solidFill>
                  <a:schemeClr val="accent1"/>
                </a:solidFill>
              </a:rPr>
              <a:t>Content and </a:t>
            </a:r>
            <a:br>
              <a:rPr lang="en-US" sz="2000" b="1" dirty="0">
                <a:solidFill>
                  <a:schemeClr val="accent1"/>
                </a:solidFill>
              </a:rPr>
            </a:br>
            <a:r>
              <a:rPr lang="en-US" sz="2000" b="1" dirty="0">
                <a:solidFill>
                  <a:schemeClr val="accent1"/>
                </a:solidFill>
              </a:rPr>
              <a:t>Domain Alignment</a:t>
            </a:r>
          </a:p>
          <a:p>
            <a:pPr marL="0" indent="0">
              <a:buNone/>
            </a:pPr>
            <a:r>
              <a:rPr lang="en-US" sz="2000" dirty="0"/>
              <a:t>All tests in the SAT Suite </a:t>
            </a:r>
            <a:br>
              <a:rPr lang="en-US" sz="2000" dirty="0"/>
            </a:br>
            <a:r>
              <a:rPr lang="en-US" sz="2000" dirty="0"/>
              <a:t>of Assessments (SAT, </a:t>
            </a:r>
            <a:br>
              <a:rPr lang="en-US" sz="2000" dirty="0"/>
            </a:br>
            <a:r>
              <a:rPr lang="en-US" sz="2000" dirty="0"/>
              <a:t>PSAT/NMSQT, PSAT</a:t>
            </a:r>
            <a:r>
              <a:rPr lang="en-US" sz="2000" baseline="30000" dirty="0"/>
              <a:t> </a:t>
            </a:r>
            <a:r>
              <a:rPr lang="en-US" sz="2000" dirty="0"/>
              <a:t>10, and PSAT</a:t>
            </a:r>
            <a:r>
              <a:rPr lang="en-US" sz="2000" baseline="30000" dirty="0"/>
              <a:t> </a:t>
            </a:r>
            <a:r>
              <a:rPr lang="en-US" sz="2000" dirty="0"/>
              <a:t>8/9) are aligned to the same research backbone and focus on the same domain of knowledge and skills. </a:t>
            </a:r>
          </a:p>
        </p:txBody>
      </p:sp>
      <p:sp>
        <p:nvSpPr>
          <p:cNvPr id="8" name="Content Placeholder 7"/>
          <p:cNvSpPr>
            <a:spLocks noGrp="1"/>
          </p:cNvSpPr>
          <p:nvPr>
            <p:ph idx="14"/>
          </p:nvPr>
        </p:nvSpPr>
        <p:spPr>
          <a:xfrm>
            <a:off x="8320929" y="555809"/>
            <a:ext cx="3412579" cy="3228791"/>
          </a:xfrm>
        </p:spPr>
        <p:txBody>
          <a:bodyPr/>
          <a:lstStyle/>
          <a:p>
            <a:pPr marL="0" indent="0">
              <a:buNone/>
            </a:pPr>
            <a:r>
              <a:rPr lang="en-US" sz="2000" b="1" dirty="0">
                <a:solidFill>
                  <a:schemeClr val="accent1"/>
                </a:solidFill>
              </a:rPr>
              <a:t>Scoring</a:t>
            </a:r>
          </a:p>
          <a:p>
            <a:pPr marL="0" indent="0">
              <a:buNone/>
            </a:pPr>
            <a:r>
              <a:rPr lang="en-US" sz="2000" dirty="0"/>
              <a:t>All tests in the SAT Suite of Assessments are on a common score scale that provides consistent feedback, enabling teachers to adjust instruction to better support students who are ahead        or behind. </a:t>
            </a:r>
          </a:p>
        </p:txBody>
      </p:sp>
      <p:pic>
        <p:nvPicPr>
          <p:cNvPr id="11" name="Picture 10" descr="A figure is shown comparing scores on the S A T, the P S A T 10 and P S A T/N M S Q T, and the P S A T 8/9. At the bottom a horizontal line with 120 on the left and 800 on the right, and tick marks every 100 from 200 to 800, shows the test score. A horizontal light blue bar above the scores goes from 120 to 720 and shows the possible P S A T 8/9 scores. A horizontal medium blue bar above the scores goes from 160 to 760 and shows the possible P S A T 10 and P S A T/N M S Q T scores. A horizontal dark blue bar above the scores goes from 200 to 800 and shows the possible S A T scores. Vertical dotted arrows in the respective colors show the grade-level benchmark score that indicates if students are making &quot;on target&quot; progress toward the S A T benchmark. The light blue line is at about 410, the medium blue line is at about 430, and the dark blue line is at about 450."/>
          <p:cNvPicPr>
            <a:picLocks noChangeAspect="1"/>
          </p:cNvPicPr>
          <p:nvPr/>
        </p:nvPicPr>
        <p:blipFill>
          <a:blip r:embed="rId2"/>
          <a:stretch>
            <a:fillRect/>
          </a:stretch>
        </p:blipFill>
        <p:spPr>
          <a:xfrm>
            <a:off x="4356100" y="3346659"/>
            <a:ext cx="6851904" cy="3148584"/>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16</a:t>
            </a:fld>
            <a:endParaRPr lang="en-US" dirty="0"/>
          </a:p>
        </p:txBody>
      </p:sp>
    </p:spTree>
    <p:extLst>
      <p:ext uri="{BB962C8B-B14F-4D97-AF65-F5344CB8AC3E}">
        <p14:creationId xmlns:p14="http://schemas.microsoft.com/office/powerpoint/2010/main" val="1615459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2142125"/>
          </a:xfrm>
        </p:spPr>
        <p:txBody>
          <a:bodyPr/>
          <a:lstStyle/>
          <a:p>
            <a:r>
              <a:rPr lang="en-US" sz="3600" dirty="0"/>
              <a:t>How Does the PSAT/NMSQT Connect to the SAT?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7" name="Content Placeholder 6"/>
          <p:cNvSpPr>
            <a:spLocks noGrp="1"/>
          </p:cNvSpPr>
          <p:nvPr>
            <p:ph idx="1"/>
          </p:nvPr>
        </p:nvSpPr>
        <p:spPr>
          <a:xfrm>
            <a:off x="4773478" y="555809"/>
            <a:ext cx="6960030" cy="5372292"/>
          </a:xfrm>
        </p:spPr>
        <p:txBody>
          <a:bodyPr/>
          <a:lstStyle/>
          <a:p>
            <a:pPr marL="0" indent="0">
              <a:buNone/>
            </a:pPr>
            <a:r>
              <a:rPr lang="en-US" sz="2800" dirty="0"/>
              <a:t>That means the score students get on the PSAT/NMSQT is the same score they would have gotten on the SAT if they’d taken it on the same day. </a:t>
            </a:r>
          </a:p>
        </p:txBody>
      </p:sp>
      <p:pic>
        <p:nvPicPr>
          <p:cNvPr id="8" name="Picture 7" descr="A figure is shown comparing scores on the S A T, the P S A T 10 and P S A T/N M S Q T, and the P S A T 8/9. At the bottom a horizontal line with 120 on the left and 800 on the right, and tick marks every 100 from 200 to 800, shows the test score. A horizontal light blue bar above the scores goes from 120 to 720 and shows the possible P S A T 8/9 scores. A horizontal medium blue bar above the scores goes from 160 to 760 and shows the possible P S A T 10 and P S A T/N M S Q T scores. A horizontal dark blue bar above the scores goes from 200 to 800 and shows the possible S A T scores. Vertical dotted arrows in the respective colors show the grade-level benchmark score that indicates if students are making &quot;on target&quot; progress toward the S A T benchmark. The light blue line is at about 410, the medium blue line is at about 430, and the dark blue line is at about 450. A vertical gray line is drawn through all three bars at the score 580."/>
          <p:cNvPicPr>
            <a:picLocks noChangeAspect="1"/>
          </p:cNvPicPr>
          <p:nvPr/>
        </p:nvPicPr>
        <p:blipFill>
          <a:blip r:embed="rId2"/>
          <a:stretch>
            <a:fillRect/>
          </a:stretch>
        </p:blipFill>
        <p:spPr>
          <a:xfrm>
            <a:off x="4356100" y="3346659"/>
            <a:ext cx="6851904" cy="3148584"/>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17</a:t>
            </a:fld>
            <a:endParaRPr lang="en-US" dirty="0"/>
          </a:p>
        </p:txBody>
      </p:sp>
    </p:spTree>
    <p:extLst>
      <p:ext uri="{BB962C8B-B14F-4D97-AF65-F5344CB8AC3E}">
        <p14:creationId xmlns:p14="http://schemas.microsoft.com/office/powerpoint/2010/main" val="19077450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2142125"/>
          </a:xfrm>
        </p:spPr>
        <p:txBody>
          <a:bodyPr/>
          <a:lstStyle/>
          <a:p>
            <a:r>
              <a:rPr lang="en-US" sz="3600" dirty="0"/>
              <a:t>How Does the PSAT/NMSQT Compare to the SAT?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7" name="Content Placeholder 6"/>
          <p:cNvSpPr>
            <a:spLocks noGrp="1"/>
          </p:cNvSpPr>
          <p:nvPr>
            <p:ph idx="1"/>
          </p:nvPr>
        </p:nvSpPr>
        <p:spPr>
          <a:xfrm>
            <a:off x="4773478" y="555809"/>
            <a:ext cx="3046093" cy="5372292"/>
          </a:xfrm>
        </p:spPr>
        <p:txBody>
          <a:bodyPr/>
          <a:lstStyle/>
          <a:p>
            <a:pPr marL="0" indent="0" algn="ctr">
              <a:buNone/>
            </a:pPr>
            <a:r>
              <a:rPr lang="en-US" sz="3600" b="1" dirty="0">
                <a:solidFill>
                  <a:schemeClr val="accent1"/>
                </a:solidFill>
              </a:rPr>
              <a:t>PSAT/NMSQT</a:t>
            </a:r>
          </a:p>
          <a:p>
            <a:pPr marL="0" indent="0" algn="ctr">
              <a:buNone/>
            </a:pPr>
            <a:endParaRPr lang="en-US" sz="3200" b="1" dirty="0">
              <a:solidFill>
                <a:schemeClr val="accent1"/>
              </a:solidFill>
            </a:endParaRPr>
          </a:p>
          <a:p>
            <a:pPr marL="0" indent="0" algn="ctr">
              <a:lnSpc>
                <a:spcPct val="100000"/>
              </a:lnSpc>
              <a:buNone/>
            </a:pPr>
            <a:r>
              <a:rPr lang="en-US" sz="2400" dirty="0"/>
              <a:t>2 hours </a:t>
            </a:r>
            <a:br>
              <a:rPr lang="en-US" sz="2400" dirty="0"/>
            </a:br>
            <a:r>
              <a:rPr lang="en-US" sz="2400" dirty="0"/>
              <a:t>45 minutes</a:t>
            </a:r>
          </a:p>
          <a:p>
            <a:pPr marL="0" indent="0" algn="ctr">
              <a:lnSpc>
                <a:spcPct val="250000"/>
              </a:lnSpc>
              <a:spcBef>
                <a:spcPts val="3400"/>
              </a:spcBef>
              <a:buNone/>
            </a:pPr>
            <a:r>
              <a:rPr lang="en-US" sz="2800" dirty="0"/>
              <a:t>X</a:t>
            </a:r>
          </a:p>
          <a:p>
            <a:pPr marL="0" indent="0" algn="ctr">
              <a:lnSpc>
                <a:spcPct val="250000"/>
              </a:lnSpc>
              <a:spcBef>
                <a:spcPts val="3400"/>
              </a:spcBef>
              <a:buNone/>
            </a:pPr>
            <a:r>
              <a:rPr lang="en-US" sz="2800" dirty="0"/>
              <a:t>160—760</a:t>
            </a:r>
          </a:p>
        </p:txBody>
      </p:sp>
      <p:grpSp>
        <p:nvGrpSpPr>
          <p:cNvPr id="6" name="Group 5" descr="Icon of a clock"/>
          <p:cNvGrpSpPr/>
          <p:nvPr/>
        </p:nvGrpSpPr>
        <p:grpSpPr>
          <a:xfrm>
            <a:off x="7936300" y="1940989"/>
            <a:ext cx="818832" cy="773560"/>
            <a:chOff x="7936300" y="1940989"/>
            <a:chExt cx="818832" cy="773560"/>
          </a:xfrm>
        </p:grpSpPr>
        <p:pic>
          <p:nvPicPr>
            <p:cNvPr id="10" name="Picture 9" descr="Icon of a clock"/>
            <p:cNvPicPr>
              <a:picLocks noChangeAspect="1"/>
            </p:cNvPicPr>
            <p:nvPr/>
          </p:nvPicPr>
          <p:blipFill>
            <a:blip r:embed="rId2"/>
            <a:stretch>
              <a:fillRect/>
            </a:stretch>
          </p:blipFill>
          <p:spPr>
            <a:xfrm>
              <a:off x="8048165" y="1940989"/>
              <a:ext cx="595101" cy="595100"/>
            </a:xfrm>
            <a:prstGeom prst="rect">
              <a:avLst/>
            </a:prstGeom>
          </p:spPr>
        </p:pic>
        <p:sp>
          <p:nvSpPr>
            <p:cNvPr id="12" name="Content Placeholder 6"/>
            <p:cNvSpPr txBox="1">
              <a:spLocks/>
            </p:cNvSpPr>
            <p:nvPr/>
          </p:nvSpPr>
          <p:spPr>
            <a:xfrm>
              <a:off x="7936300" y="2540485"/>
              <a:ext cx="818832" cy="174064"/>
            </a:xfrm>
            <a:prstGeom prst="rect">
              <a:avLst/>
            </a:prstGeom>
          </p:spPr>
          <p:txBody>
            <a:bodyPr lIns="0" tIns="0" rIns="0" bIns="0"/>
            <a:lstStyle>
              <a:lvl1pPr marL="285750" indent="-285750" algn="l" defTabSz="914400" rtl="0" eaLnBrk="1" latinLnBrk="0" hangingPunct="1">
                <a:lnSpc>
                  <a:spcPct val="90000"/>
                </a:lnSpc>
                <a:spcBef>
                  <a:spcPts val="1000"/>
                </a:spcBef>
                <a:buClr>
                  <a:schemeClr val="accent2"/>
                </a:buClr>
                <a:buFont typeface="Arial" charset="0"/>
                <a:buChar char="•"/>
                <a:defRPr sz="1600" kern="1200">
                  <a:solidFill>
                    <a:schemeClr val="tx1"/>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2pPr>
              <a:lvl3pPr marL="11430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3pPr>
              <a:lvl4pPr marL="16002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4pPr>
              <a:lvl5pPr marL="20574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 typeface="Arial" charset="0"/>
                <a:buNone/>
              </a:pPr>
              <a:r>
                <a:rPr lang="en-US" sz="1400" dirty="0"/>
                <a:t>Time</a:t>
              </a:r>
            </a:p>
          </p:txBody>
        </p:sp>
      </p:grpSp>
      <p:grpSp>
        <p:nvGrpSpPr>
          <p:cNvPr id="5" name="Group 4" descr="Icon of a pencil and paper"/>
          <p:cNvGrpSpPr/>
          <p:nvPr/>
        </p:nvGrpSpPr>
        <p:grpSpPr>
          <a:xfrm>
            <a:off x="7936301" y="3572073"/>
            <a:ext cx="818830" cy="779128"/>
            <a:chOff x="7806012" y="3489224"/>
            <a:chExt cx="1079407" cy="1027071"/>
          </a:xfrm>
        </p:grpSpPr>
        <p:pic>
          <p:nvPicPr>
            <p:cNvPr id="9" name="Picture 8" descr="Icon of a pencil and paper"/>
            <p:cNvPicPr>
              <a:picLocks noChangeAspect="1"/>
            </p:cNvPicPr>
            <p:nvPr/>
          </p:nvPicPr>
          <p:blipFill>
            <a:blip r:embed="rId3"/>
            <a:stretch>
              <a:fillRect/>
            </a:stretch>
          </p:blipFill>
          <p:spPr>
            <a:xfrm>
              <a:off x="7959564" y="3489224"/>
              <a:ext cx="772302" cy="772302"/>
            </a:xfrm>
            <a:prstGeom prst="rect">
              <a:avLst/>
            </a:prstGeom>
          </p:spPr>
        </p:pic>
        <p:sp>
          <p:nvSpPr>
            <p:cNvPr id="13" name="Content Placeholder 6"/>
            <p:cNvSpPr txBox="1">
              <a:spLocks/>
            </p:cNvSpPr>
            <p:nvPr/>
          </p:nvSpPr>
          <p:spPr>
            <a:xfrm>
              <a:off x="7806012" y="4286839"/>
              <a:ext cx="1079407" cy="229456"/>
            </a:xfrm>
            <a:prstGeom prst="rect">
              <a:avLst/>
            </a:prstGeom>
          </p:spPr>
          <p:txBody>
            <a:bodyPr lIns="0" tIns="0" rIns="0" bIns="0"/>
            <a:lstStyle>
              <a:lvl1pPr marL="285750" indent="-285750" algn="l" defTabSz="914400" rtl="0" eaLnBrk="1" latinLnBrk="0" hangingPunct="1">
                <a:lnSpc>
                  <a:spcPct val="90000"/>
                </a:lnSpc>
                <a:spcBef>
                  <a:spcPts val="1000"/>
                </a:spcBef>
                <a:buClr>
                  <a:schemeClr val="accent2"/>
                </a:buClr>
                <a:buFont typeface="Arial" charset="0"/>
                <a:buChar char="•"/>
                <a:defRPr sz="1600" kern="1200">
                  <a:solidFill>
                    <a:schemeClr val="tx1"/>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2pPr>
              <a:lvl3pPr marL="11430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3pPr>
              <a:lvl4pPr marL="16002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4pPr>
              <a:lvl5pPr marL="20574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 typeface="Arial" charset="0"/>
                <a:buNone/>
              </a:pPr>
              <a:r>
                <a:rPr lang="en-US" sz="1400" dirty="0"/>
                <a:t>Essay</a:t>
              </a:r>
            </a:p>
          </p:txBody>
        </p:sp>
      </p:grpSp>
      <p:grpSp>
        <p:nvGrpSpPr>
          <p:cNvPr id="19" name="Group 18" descr="Icon of bar graph"/>
          <p:cNvGrpSpPr/>
          <p:nvPr/>
        </p:nvGrpSpPr>
        <p:grpSpPr>
          <a:xfrm>
            <a:off x="7529286" y="5000267"/>
            <a:ext cx="1614714" cy="982263"/>
            <a:chOff x="7529286" y="5000267"/>
            <a:chExt cx="1614714" cy="982263"/>
          </a:xfrm>
        </p:grpSpPr>
        <p:pic>
          <p:nvPicPr>
            <p:cNvPr id="11" name="Picture 10" descr="Icon of bar graph"/>
            <p:cNvPicPr>
              <a:picLocks noChangeAspect="1"/>
            </p:cNvPicPr>
            <p:nvPr/>
          </p:nvPicPr>
          <p:blipFill>
            <a:blip r:embed="rId4"/>
            <a:stretch>
              <a:fillRect/>
            </a:stretch>
          </p:blipFill>
          <p:spPr>
            <a:xfrm>
              <a:off x="8048166" y="5000267"/>
              <a:ext cx="595099" cy="595099"/>
            </a:xfrm>
            <a:prstGeom prst="rect">
              <a:avLst/>
            </a:prstGeom>
          </p:spPr>
        </p:pic>
        <p:sp>
          <p:nvSpPr>
            <p:cNvPr id="15" name="Content Placeholder 6"/>
            <p:cNvSpPr txBox="1">
              <a:spLocks/>
            </p:cNvSpPr>
            <p:nvPr/>
          </p:nvSpPr>
          <p:spPr>
            <a:xfrm>
              <a:off x="7529286" y="5595366"/>
              <a:ext cx="1614714" cy="387164"/>
            </a:xfrm>
            <a:prstGeom prst="rect">
              <a:avLst/>
            </a:prstGeom>
          </p:spPr>
          <p:txBody>
            <a:bodyPr lIns="0" tIns="0" rIns="0" bIns="0"/>
            <a:lstStyle>
              <a:lvl1pPr marL="285750" indent="-285750" algn="l" defTabSz="914400" rtl="0" eaLnBrk="1" latinLnBrk="0" hangingPunct="1">
                <a:lnSpc>
                  <a:spcPct val="90000"/>
                </a:lnSpc>
                <a:spcBef>
                  <a:spcPts val="1000"/>
                </a:spcBef>
                <a:buClr>
                  <a:schemeClr val="accent2"/>
                </a:buClr>
                <a:buFont typeface="Arial" charset="0"/>
                <a:buChar char="•"/>
                <a:defRPr sz="1600" kern="1200">
                  <a:solidFill>
                    <a:schemeClr val="tx1"/>
                  </a:solidFill>
                  <a:latin typeface="Roboto" charset="0"/>
                  <a:ea typeface="Roboto" charset="0"/>
                  <a:cs typeface="Roboto" charset="0"/>
                </a:defRPr>
              </a:lvl1pPr>
              <a:lvl2pPr marL="6858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2pPr>
              <a:lvl3pPr marL="11430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3pPr>
              <a:lvl4pPr marL="16002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4pPr>
              <a:lvl5pPr marL="2057400" indent="-228600" algn="l" defTabSz="914400" rtl="0" eaLnBrk="1" latinLnBrk="0" hangingPunct="1">
                <a:lnSpc>
                  <a:spcPct val="90000"/>
                </a:lnSpc>
                <a:spcBef>
                  <a:spcPts val="500"/>
                </a:spcBef>
                <a:buClr>
                  <a:schemeClr val="accent2"/>
                </a:buClr>
                <a:buFont typeface="Arial"/>
                <a:buChar char="•"/>
                <a:defRPr sz="1600" kern="1200">
                  <a:solidFill>
                    <a:schemeClr val="tx1"/>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Font typeface="Arial" charset="0"/>
                <a:buNone/>
              </a:pPr>
              <a:r>
                <a:rPr lang="en-US" sz="1400" dirty="0"/>
                <a:t>Section Score Range</a:t>
              </a:r>
            </a:p>
          </p:txBody>
        </p:sp>
      </p:grpSp>
      <p:sp>
        <p:nvSpPr>
          <p:cNvPr id="8" name="Content Placeholder 7"/>
          <p:cNvSpPr>
            <a:spLocks noGrp="1"/>
          </p:cNvSpPr>
          <p:nvPr>
            <p:ph idx="14"/>
          </p:nvPr>
        </p:nvSpPr>
        <p:spPr>
          <a:xfrm>
            <a:off x="9144000" y="555809"/>
            <a:ext cx="2589508" cy="5372292"/>
          </a:xfrm>
        </p:spPr>
        <p:txBody>
          <a:bodyPr/>
          <a:lstStyle/>
          <a:p>
            <a:pPr marL="0" indent="0" algn="ctr">
              <a:buNone/>
            </a:pPr>
            <a:r>
              <a:rPr lang="en-US" sz="3600" b="1" dirty="0">
                <a:solidFill>
                  <a:schemeClr val="accent1"/>
                </a:solidFill>
              </a:rPr>
              <a:t>SAT</a:t>
            </a:r>
          </a:p>
          <a:p>
            <a:pPr marL="0" indent="0" algn="ctr">
              <a:buNone/>
            </a:pPr>
            <a:endParaRPr lang="en-US" sz="3200" b="1" dirty="0">
              <a:solidFill>
                <a:schemeClr val="accent1"/>
              </a:solidFill>
            </a:endParaRPr>
          </a:p>
          <a:p>
            <a:pPr marL="0" indent="0" algn="ctr">
              <a:lnSpc>
                <a:spcPct val="100000"/>
              </a:lnSpc>
              <a:buNone/>
            </a:pPr>
            <a:r>
              <a:rPr lang="en-US" sz="2400" dirty="0"/>
              <a:t>3 hours </a:t>
            </a:r>
            <a:br>
              <a:rPr lang="en-US" sz="2400" dirty="0"/>
            </a:br>
            <a:r>
              <a:rPr lang="en-US" sz="2400" dirty="0"/>
              <a:t>50 minutes</a:t>
            </a:r>
          </a:p>
          <a:p>
            <a:pPr marL="0" indent="0" algn="ctr">
              <a:lnSpc>
                <a:spcPct val="250000"/>
              </a:lnSpc>
              <a:spcBef>
                <a:spcPts val="3400"/>
              </a:spcBef>
              <a:buNone/>
            </a:pPr>
            <a:r>
              <a:rPr lang="en-US" sz="2800" dirty="0"/>
              <a:t>Optional</a:t>
            </a:r>
          </a:p>
          <a:p>
            <a:pPr marL="0" indent="0" algn="ctr">
              <a:lnSpc>
                <a:spcPct val="250000"/>
              </a:lnSpc>
              <a:spcBef>
                <a:spcPts val="3400"/>
              </a:spcBef>
              <a:buNone/>
            </a:pPr>
            <a:r>
              <a:rPr lang="en-US" sz="2800" dirty="0"/>
              <a:t>200—800</a:t>
            </a:r>
          </a:p>
        </p:txBody>
      </p:sp>
      <p:cxnSp>
        <p:nvCxnSpPr>
          <p:cNvPr id="17" name="Straight Arrow Connector 16" descr="Decorative"/>
          <p:cNvCxnSpPr/>
          <p:nvPr/>
        </p:nvCxnSpPr>
        <p:spPr>
          <a:xfrm>
            <a:off x="4773478" y="3048000"/>
            <a:ext cx="6960030" cy="0"/>
          </a:xfrm>
          <a:prstGeom prst="straightConnector1">
            <a:avLst/>
          </a:prstGeom>
          <a:ln>
            <a:solidFill>
              <a:schemeClr val="bg1">
                <a:lumMod val="65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18" name="Straight Arrow Connector 17" descr="Decorative"/>
          <p:cNvCxnSpPr/>
          <p:nvPr/>
        </p:nvCxnSpPr>
        <p:spPr>
          <a:xfrm>
            <a:off x="4773478" y="4651828"/>
            <a:ext cx="6960030" cy="0"/>
          </a:xfrm>
          <a:prstGeom prst="straightConnector1">
            <a:avLst/>
          </a:prstGeom>
          <a:ln>
            <a:solidFill>
              <a:schemeClr val="bg1">
                <a:lumMod val="65000"/>
              </a:schemeClr>
            </a:solidFill>
            <a:tailEnd type="non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017ED8CA-143E-8B40-B3C8-0174DDF149EE}" type="slidenum">
              <a:rPr lang="en-US" smtClean="0"/>
              <a:t>18</a:t>
            </a:fld>
            <a:endParaRPr lang="en-US" dirty="0"/>
          </a:p>
        </p:txBody>
      </p:sp>
    </p:spTree>
    <p:extLst>
      <p:ext uri="{BB962C8B-B14F-4D97-AF65-F5344CB8AC3E}">
        <p14:creationId xmlns:p14="http://schemas.microsoft.com/office/powerpoint/2010/main" val="847602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1894365"/>
          </a:xfrm>
        </p:spPr>
        <p:txBody>
          <a:bodyPr/>
          <a:lstStyle/>
          <a:p>
            <a:r>
              <a:rPr lang="en-US" dirty="0"/>
              <a:t>How to Prepare for the</a:t>
            </a:r>
            <a:br>
              <a:rPr lang="en-US" dirty="0"/>
            </a:br>
            <a:r>
              <a:rPr lang="en-US" dirty="0"/>
              <a:t>PSAT/NMSQT</a:t>
            </a:r>
          </a:p>
        </p:txBody>
      </p:sp>
    </p:spTree>
    <p:extLst>
      <p:ext uri="{BB962C8B-B14F-4D97-AF65-F5344CB8AC3E}">
        <p14:creationId xmlns:p14="http://schemas.microsoft.com/office/powerpoint/2010/main" val="270674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dirty="0"/>
              <a:t>Contents</a:t>
            </a:r>
          </a:p>
        </p:txBody>
      </p:sp>
      <p:sp>
        <p:nvSpPr>
          <p:cNvPr id="3" name="Content Placeholder 2"/>
          <p:cNvSpPr>
            <a:spLocks noGrp="1"/>
          </p:cNvSpPr>
          <p:nvPr>
            <p:ph idx="1"/>
          </p:nvPr>
        </p:nvSpPr>
        <p:spPr>
          <a:xfrm>
            <a:off x="4767263" y="559824"/>
            <a:ext cx="6970800" cy="5566339"/>
          </a:xfrm>
        </p:spPr>
        <p:txBody>
          <a:bodyPr/>
          <a:lstStyle/>
          <a:p>
            <a:pPr>
              <a:lnSpc>
                <a:spcPct val="120000"/>
              </a:lnSpc>
            </a:pPr>
            <a:r>
              <a:rPr lang="en-US" dirty="0"/>
              <a:t>What Is the PSAT/NMSQT</a:t>
            </a:r>
            <a:r>
              <a:rPr lang="en-US" baseline="30000" dirty="0"/>
              <a:t>®</a:t>
            </a:r>
            <a:r>
              <a:rPr lang="en-US" dirty="0"/>
              <a:t>? </a:t>
            </a:r>
          </a:p>
          <a:p>
            <a:pPr>
              <a:lnSpc>
                <a:spcPct val="120000"/>
              </a:lnSpc>
            </a:pPr>
            <a:r>
              <a:rPr lang="en-US" dirty="0"/>
              <a:t>When Is the 2017 PSAT/NMSQT?</a:t>
            </a:r>
          </a:p>
          <a:p>
            <a:pPr>
              <a:lnSpc>
                <a:spcPct val="120000"/>
              </a:lnSpc>
            </a:pPr>
            <a:r>
              <a:rPr lang="en-US" dirty="0"/>
              <a:t>Skills Tested on the PSAT/NMSQT </a:t>
            </a:r>
          </a:p>
          <a:p>
            <a:pPr>
              <a:lnSpc>
                <a:spcPct val="120000"/>
              </a:lnSpc>
            </a:pPr>
            <a:r>
              <a:rPr lang="en-US" dirty="0"/>
              <a:t>How to Prepare for the PSAT/NMSQT </a:t>
            </a:r>
          </a:p>
          <a:p>
            <a:pPr>
              <a:lnSpc>
                <a:spcPct val="120000"/>
              </a:lnSpc>
            </a:pPr>
            <a:r>
              <a:rPr lang="en-US" dirty="0"/>
              <a:t>Sample PSAT/NMSQT Questions </a:t>
            </a:r>
          </a:p>
          <a:p>
            <a:pPr>
              <a:lnSpc>
                <a:spcPct val="120000"/>
              </a:lnSpc>
            </a:pPr>
            <a:r>
              <a:rPr lang="en-US" dirty="0"/>
              <a:t>Resources</a:t>
            </a: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282784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a:t>Know How the PSAT/NMSQT   Is Scored</a:t>
            </a:r>
          </a:p>
        </p:txBody>
      </p:sp>
      <p:sp>
        <p:nvSpPr>
          <p:cNvPr id="6" name="Content Placeholder 5"/>
          <p:cNvSpPr>
            <a:spLocks noGrp="1"/>
          </p:cNvSpPr>
          <p:nvPr>
            <p:ph idx="1"/>
          </p:nvPr>
        </p:nvSpPr>
        <p:spPr>
          <a:xfrm>
            <a:off x="4773477" y="555809"/>
            <a:ext cx="7072779" cy="5372292"/>
          </a:xfrm>
        </p:spPr>
        <p:txBody>
          <a:bodyPr/>
          <a:lstStyle/>
          <a:p>
            <a:pPr marL="0" indent="0">
              <a:spcBef>
                <a:spcPts val="700"/>
              </a:spcBef>
              <a:buNone/>
            </a:pPr>
            <a:r>
              <a:rPr lang="en-US" sz="2400" b="1" dirty="0">
                <a:solidFill>
                  <a:schemeClr val="accent1"/>
                </a:solidFill>
              </a:rPr>
              <a:t>Rights-Only Scoring </a:t>
            </a:r>
            <a:endParaRPr lang="en-US" sz="2400" dirty="0"/>
          </a:p>
          <a:p>
            <a:pPr>
              <a:spcBef>
                <a:spcPts val="700"/>
              </a:spcBef>
              <a:buFont typeface="Arial"/>
              <a:buChar char="•"/>
            </a:pPr>
            <a:r>
              <a:rPr lang="en-US" sz="2400" dirty="0"/>
              <a:t>1 point for each correct answer </a:t>
            </a:r>
          </a:p>
          <a:p>
            <a:pPr>
              <a:spcBef>
                <a:spcPts val="700"/>
              </a:spcBef>
              <a:buFont typeface="Arial"/>
              <a:buChar char="•"/>
            </a:pPr>
            <a:r>
              <a:rPr lang="en-US" sz="2400" dirty="0"/>
              <a:t>0 points deducted for each incorrect or blank question </a:t>
            </a:r>
          </a:p>
          <a:p>
            <a:pPr>
              <a:spcBef>
                <a:spcPts val="700"/>
              </a:spcBef>
              <a:buFont typeface="Arial"/>
              <a:buChar char="•"/>
            </a:pPr>
            <a:endParaRPr lang="en-US" sz="2400" b="1" dirty="0">
              <a:solidFill>
                <a:schemeClr val="accent1"/>
              </a:solidFill>
            </a:endParaRPr>
          </a:p>
          <a:p>
            <a:pPr marL="0" indent="0">
              <a:spcBef>
                <a:spcPts val="700"/>
              </a:spcBef>
              <a:buNone/>
            </a:pPr>
            <a:r>
              <a:rPr lang="en-US" sz="2400" b="1" dirty="0">
                <a:solidFill>
                  <a:schemeClr val="accent1"/>
                </a:solidFill>
              </a:rPr>
              <a:t>Math Grid-ins</a:t>
            </a:r>
          </a:p>
          <a:p>
            <a:pPr>
              <a:spcBef>
                <a:spcPts val="700"/>
              </a:spcBef>
            </a:pPr>
            <a:r>
              <a:rPr lang="en-US" sz="2400" dirty="0"/>
              <a:t>You can enter answers as (reduced) fractions or decimals. </a:t>
            </a:r>
          </a:p>
          <a:p>
            <a:pPr>
              <a:spcBef>
                <a:spcPts val="700"/>
              </a:spcBef>
            </a:pPr>
            <a:r>
              <a:rPr lang="en-US" sz="2400" dirty="0"/>
              <a:t>If rounding a decimal, make sure to use every box.</a:t>
            </a:r>
          </a:p>
          <a:p>
            <a:pPr>
              <a:spcBef>
                <a:spcPts val="700"/>
              </a:spcBef>
              <a:buFont typeface="Arial"/>
              <a:buChar char="•"/>
            </a:pPr>
            <a:endParaRPr lang="en-US" sz="2400" b="1" dirty="0">
              <a:solidFill>
                <a:schemeClr val="accent1"/>
              </a:solidFill>
            </a:endParaRPr>
          </a:p>
          <a:p>
            <a:pPr marL="0" indent="0">
              <a:spcBef>
                <a:spcPts val="700"/>
              </a:spcBef>
              <a:buNone/>
            </a:pPr>
            <a:r>
              <a:rPr lang="en-US" sz="2400" b="1" dirty="0">
                <a:solidFill>
                  <a:schemeClr val="accent1"/>
                </a:solidFill>
              </a:rPr>
              <a:t>Scale</a:t>
            </a:r>
          </a:p>
          <a:p>
            <a:pPr>
              <a:spcBef>
                <a:spcPts val="700"/>
              </a:spcBef>
            </a:pPr>
            <a:r>
              <a:rPr lang="en-US" sz="2400" dirty="0"/>
              <a:t>160–760 for each test section </a:t>
            </a:r>
          </a:p>
          <a:p>
            <a:pPr>
              <a:spcBef>
                <a:spcPts val="700"/>
              </a:spcBef>
            </a:pPr>
            <a:r>
              <a:rPr lang="en-US" sz="2400" dirty="0"/>
              <a:t>320–1520 for the total score</a:t>
            </a:r>
          </a:p>
          <a:p>
            <a:pPr>
              <a:spcBef>
                <a:spcPts val="700"/>
              </a:spcBef>
            </a:pPr>
            <a:endParaRPr lang="en-US" sz="2400" dirty="0"/>
          </a:p>
        </p:txBody>
      </p:sp>
      <p:sp>
        <p:nvSpPr>
          <p:cNvPr id="3" name="Slide Number Placeholder 2"/>
          <p:cNvSpPr>
            <a:spLocks noGrp="1"/>
          </p:cNvSpPr>
          <p:nvPr>
            <p:ph type="sldNum" sz="quarter" idx="12"/>
          </p:nvPr>
        </p:nvSpPr>
        <p:spPr/>
        <p:txBody>
          <a:bodyPr/>
          <a:lstStyle/>
          <a:p>
            <a:fld id="{017ED8CA-143E-8B40-B3C8-0174DDF149EE}" type="slidenum">
              <a:rPr lang="en-US" smtClean="0"/>
              <a:t>20</a:t>
            </a:fld>
            <a:endParaRPr lang="en-US" dirty="0"/>
          </a:p>
        </p:txBody>
      </p:sp>
    </p:spTree>
    <p:extLst>
      <p:ext uri="{BB962C8B-B14F-4D97-AF65-F5344CB8AC3E}">
        <p14:creationId xmlns:p14="http://schemas.microsoft.com/office/powerpoint/2010/main" val="2215554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a:t>Personalized Skills Information</a:t>
            </a:r>
          </a:p>
        </p:txBody>
      </p:sp>
      <p:sp>
        <p:nvSpPr>
          <p:cNvPr id="6" name="Content Placeholder 5"/>
          <p:cNvSpPr>
            <a:spLocks noGrp="1"/>
          </p:cNvSpPr>
          <p:nvPr>
            <p:ph idx="1"/>
          </p:nvPr>
        </p:nvSpPr>
        <p:spPr/>
        <p:txBody>
          <a:bodyPr/>
          <a:lstStyle/>
          <a:p>
            <a:pPr marL="0" indent="0">
              <a:spcBef>
                <a:spcPts val="700"/>
              </a:spcBef>
              <a:buNone/>
            </a:pPr>
            <a:r>
              <a:rPr lang="en-US" sz="2400" b="1" dirty="0">
                <a:solidFill>
                  <a:schemeClr val="accent1"/>
                </a:solidFill>
              </a:rPr>
              <a:t>The PSAT/NMSQT Score Report</a:t>
            </a:r>
            <a:endParaRPr lang="en-US" sz="2400" dirty="0"/>
          </a:p>
          <a:p>
            <a:pPr>
              <a:spcBef>
                <a:spcPts val="700"/>
              </a:spcBef>
            </a:pPr>
            <a:r>
              <a:rPr lang="en-US" sz="2400" dirty="0"/>
              <a:t>Contains information </a:t>
            </a:r>
            <a:r>
              <a:rPr lang="en-US" sz="2400" b="1" dirty="0"/>
              <a:t>to help students improve academic skills</a:t>
            </a:r>
            <a:r>
              <a:rPr lang="en-US" sz="2400" dirty="0"/>
              <a:t>. </a:t>
            </a:r>
          </a:p>
          <a:p>
            <a:pPr>
              <a:spcBef>
                <a:spcPts val="700"/>
              </a:spcBef>
            </a:pPr>
            <a:r>
              <a:rPr lang="en-US" sz="2400" b="1" dirty="0"/>
              <a:t>Lists skills </a:t>
            </a:r>
            <a:r>
              <a:rPr lang="en-US" sz="2400" dirty="0"/>
              <a:t>that students have the best chance of improving with additional work. </a:t>
            </a:r>
          </a:p>
          <a:p>
            <a:pPr>
              <a:spcBef>
                <a:spcPts val="700"/>
              </a:spcBef>
            </a:pPr>
            <a:r>
              <a:rPr lang="en-US" sz="2400" dirty="0"/>
              <a:t>Connects to </a:t>
            </a:r>
            <a:r>
              <a:rPr lang="en-US" sz="2400" b="1" dirty="0"/>
              <a:t>personalized practice </a:t>
            </a:r>
            <a:r>
              <a:rPr lang="en-US" sz="2400" dirty="0"/>
              <a:t>recommendations on </a:t>
            </a:r>
            <a:r>
              <a:rPr lang="en-US" sz="2400" b="1" dirty="0"/>
              <a:t>Khan Academy</a:t>
            </a:r>
            <a:r>
              <a:rPr lang="en-US" sz="2400" dirty="0"/>
              <a:t>.  </a:t>
            </a:r>
          </a:p>
          <a:p>
            <a:pPr>
              <a:spcBef>
                <a:spcPts val="700"/>
              </a:spcBef>
            </a:pPr>
            <a:endParaRPr lang="en-US" sz="2100" dirty="0"/>
          </a:p>
        </p:txBody>
      </p:sp>
      <p:pic>
        <p:nvPicPr>
          <p:cNvPr id="2" name="Picture 1" descr="The cover page of a P S A T/N M S Q T Score Report is shown. The student's information is shown in the upper left hand corner. In the center of the page it says P S A T/N M S Q T Your Score Report. At the bottom of the page is an access code to get your score report online, as well as websites for other resources: S A T Practice, A P and Course Work, and Register for the S A T."/>
          <p:cNvPicPr>
            <a:picLocks noChangeAspect="1"/>
          </p:cNvPicPr>
          <p:nvPr/>
        </p:nvPicPr>
        <p:blipFill>
          <a:blip r:embed="rId2"/>
          <a:stretch>
            <a:fillRect/>
          </a:stretch>
        </p:blipFill>
        <p:spPr>
          <a:xfrm>
            <a:off x="466611" y="2612572"/>
            <a:ext cx="2691740" cy="3483428"/>
          </a:xfrm>
          <a:prstGeom prst="rect">
            <a:avLst/>
          </a:prstGeom>
          <a:ln w="3175" cmpd="sng">
            <a:solidFill>
              <a:schemeClr val="tx1"/>
            </a:solidFill>
          </a:ln>
        </p:spPr>
      </p:pic>
      <p:sp>
        <p:nvSpPr>
          <p:cNvPr id="3" name="Slide Number Placeholder 2"/>
          <p:cNvSpPr>
            <a:spLocks noGrp="1"/>
          </p:cNvSpPr>
          <p:nvPr>
            <p:ph type="sldNum" sz="quarter" idx="12"/>
          </p:nvPr>
        </p:nvSpPr>
        <p:spPr/>
        <p:txBody>
          <a:bodyPr/>
          <a:lstStyle/>
          <a:p>
            <a:fld id="{017ED8CA-143E-8B40-B3C8-0174DDF149EE}" type="slidenum">
              <a:rPr lang="en-US" smtClean="0"/>
              <a:t>21</a:t>
            </a:fld>
            <a:endParaRPr lang="en-US" dirty="0"/>
          </a:p>
        </p:txBody>
      </p:sp>
    </p:spTree>
    <p:extLst>
      <p:ext uri="{BB962C8B-B14F-4D97-AF65-F5344CB8AC3E}">
        <p14:creationId xmlns:p14="http://schemas.microsoft.com/office/powerpoint/2010/main" val="15184321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66611" y="555809"/>
            <a:ext cx="3741179" cy="1643527"/>
          </a:xfrm>
        </p:spPr>
        <p:txBody>
          <a:bodyPr/>
          <a:lstStyle/>
          <a:p>
            <a:r>
              <a:rPr lang="en-US" sz="3600" dirty="0"/>
              <a:t>Preparation Starts in </a:t>
            </a:r>
            <a:br>
              <a:rPr lang="en-US" sz="3600" dirty="0"/>
            </a:br>
            <a:r>
              <a:rPr lang="en-US" sz="3600" dirty="0"/>
              <a:t>School</a:t>
            </a:r>
          </a:p>
        </p:txBody>
      </p:sp>
      <p:sp>
        <p:nvSpPr>
          <p:cNvPr id="6" name="Content Placeholder 5"/>
          <p:cNvSpPr>
            <a:spLocks noGrp="1"/>
          </p:cNvSpPr>
          <p:nvPr>
            <p:ph idx="1"/>
          </p:nvPr>
        </p:nvSpPr>
        <p:spPr>
          <a:xfrm>
            <a:off x="4773477" y="555809"/>
            <a:ext cx="6960031" cy="5372292"/>
          </a:xfrm>
        </p:spPr>
        <p:txBody>
          <a:bodyPr/>
          <a:lstStyle/>
          <a:p>
            <a:pPr marL="0" indent="0">
              <a:spcBef>
                <a:spcPts val="700"/>
              </a:spcBef>
              <a:buNone/>
            </a:pPr>
            <a:r>
              <a:rPr lang="en-US" sz="3200" b="1" dirty="0">
                <a:solidFill>
                  <a:schemeClr val="accent1"/>
                </a:solidFill>
              </a:rPr>
              <a:t>Read</a:t>
            </a:r>
            <a:endParaRPr lang="en-US" sz="3200" dirty="0"/>
          </a:p>
          <a:p>
            <a:pPr marL="0" indent="0">
              <a:spcBef>
                <a:spcPts val="700"/>
              </a:spcBef>
              <a:buNone/>
            </a:pPr>
            <a:r>
              <a:rPr lang="en-US" sz="3200" dirty="0"/>
              <a:t>Continuous reading improves vocabulary and develops         essential skills. </a:t>
            </a:r>
            <a:endParaRPr lang="en-US" sz="3200" b="1" dirty="0">
              <a:solidFill>
                <a:schemeClr val="accent1"/>
              </a:solidFill>
            </a:endParaRPr>
          </a:p>
          <a:p>
            <a:pPr marL="0" indent="0">
              <a:spcBef>
                <a:spcPts val="700"/>
              </a:spcBef>
              <a:buNone/>
            </a:pPr>
            <a:endParaRPr lang="en-US" sz="3200" b="1" dirty="0">
              <a:solidFill>
                <a:schemeClr val="accent1"/>
              </a:solidFill>
            </a:endParaRPr>
          </a:p>
          <a:p>
            <a:pPr marL="0" indent="0">
              <a:spcBef>
                <a:spcPts val="700"/>
              </a:spcBef>
              <a:buNone/>
            </a:pPr>
            <a:r>
              <a:rPr lang="en-US" sz="3200" b="1" dirty="0">
                <a:solidFill>
                  <a:schemeClr val="accent1"/>
                </a:solidFill>
              </a:rPr>
              <a:t>Take Challenging Courses</a:t>
            </a:r>
          </a:p>
          <a:p>
            <a:pPr marL="0" indent="0">
              <a:spcBef>
                <a:spcPts val="700"/>
              </a:spcBef>
              <a:buNone/>
            </a:pPr>
            <a:r>
              <a:rPr lang="en-US" sz="3200" dirty="0"/>
              <a:t>This will help students to develop and strengthen their critical thinking skills. </a:t>
            </a:r>
          </a:p>
        </p:txBody>
      </p:sp>
      <p:sp>
        <p:nvSpPr>
          <p:cNvPr id="3" name="Slide Number Placeholder 2"/>
          <p:cNvSpPr>
            <a:spLocks noGrp="1"/>
          </p:cNvSpPr>
          <p:nvPr>
            <p:ph type="sldNum" sz="quarter" idx="12"/>
          </p:nvPr>
        </p:nvSpPr>
        <p:spPr/>
        <p:txBody>
          <a:bodyPr/>
          <a:lstStyle/>
          <a:p>
            <a:fld id="{017ED8CA-143E-8B40-B3C8-0174DDF149EE}" type="slidenum">
              <a:rPr lang="en-US" smtClean="0"/>
              <a:t>22</a:t>
            </a:fld>
            <a:endParaRPr lang="en-US" dirty="0"/>
          </a:p>
        </p:txBody>
      </p:sp>
    </p:spTree>
    <p:extLst>
      <p:ext uri="{BB962C8B-B14F-4D97-AF65-F5344CB8AC3E}">
        <p14:creationId xmlns:p14="http://schemas.microsoft.com/office/powerpoint/2010/main" val="2156250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1894365"/>
          </a:xfrm>
        </p:spPr>
        <p:txBody>
          <a:bodyPr/>
          <a:lstStyle/>
          <a:p>
            <a:r>
              <a:rPr lang="en-US" dirty="0"/>
              <a:t>Sample</a:t>
            </a:r>
            <a:br>
              <a:rPr lang="en-US" dirty="0"/>
            </a:br>
            <a:r>
              <a:rPr lang="en-US" dirty="0"/>
              <a:t>PSAT/NMSQT Questions</a:t>
            </a:r>
          </a:p>
        </p:txBody>
      </p:sp>
    </p:spTree>
    <p:extLst>
      <p:ext uri="{BB962C8B-B14F-4D97-AF65-F5344CB8AC3E}">
        <p14:creationId xmlns:p14="http://schemas.microsoft.com/office/powerpoint/2010/main" val="2307464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Reading </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7" name="Text Placeholder 4"/>
          <p:cNvSpPr>
            <a:spLocks noGrp="1"/>
          </p:cNvSpPr>
          <p:nvPr>
            <p:ph type="body" sz="quarter" idx="13"/>
          </p:nvPr>
        </p:nvSpPr>
        <p:spPr>
          <a:xfrm>
            <a:off x="466052" y="1949068"/>
            <a:ext cx="3741738" cy="456535"/>
          </a:xfrm>
        </p:spPr>
        <p:txBody>
          <a:bodyPr/>
          <a:lstStyle/>
          <a:p>
            <a:r>
              <a:rPr lang="en-US" dirty="0"/>
              <a:t>Passage-Based Questions</a:t>
            </a:r>
          </a:p>
        </p:txBody>
      </p:sp>
      <p:pic>
        <p:nvPicPr>
          <p:cNvPr id="19" name="Picture 18" descr="Passage Excerpt:&#10;[. . .] The coming decades will likely see more intense clustering of jobs, innovation, and productivity in a smaller number of bigger cities and city-regions. Some regions could end up bloated beyond the capacity of their infrastructure, while others struggle, their promise stymied by inadequate human or other resources.&#10;Adapted from Richard Florida, The Great Reset.&#10;© 2010 by Richard Florida.&#10;As used in line 2, “intense” most nearly means&#10;&#10;(A) emotional.&#10;(B) concentrated.&#10;(C) brilliant.&#10;(D) determined. "/>
          <p:cNvPicPr>
            <a:picLocks noChangeAspect="1"/>
          </p:cNvPicPr>
          <p:nvPr/>
        </p:nvPicPr>
        <p:blipFill>
          <a:blip r:embed="rId2"/>
          <a:stretch>
            <a:fillRect/>
          </a:stretch>
        </p:blipFill>
        <p:spPr>
          <a:xfrm>
            <a:off x="4220490" y="584362"/>
            <a:ext cx="8229600" cy="4114800"/>
          </a:xfrm>
          <a:prstGeom prst="rect">
            <a:avLst/>
          </a:prstGeom>
        </p:spPr>
      </p:pic>
      <p:pic>
        <p:nvPicPr>
          <p:cNvPr id="11" name="Picture 10" descr="Icon of a book"/>
          <p:cNvPicPr>
            <a:picLocks noChangeAspect="1"/>
          </p:cNvPicPr>
          <p:nvPr/>
        </p:nvPicPr>
        <p:blipFill>
          <a:blip r:embed="rId3">
            <a:alphaModFix amt="50000"/>
          </a:blip>
          <a:stretch>
            <a:fillRect/>
          </a:stretch>
        </p:blipFill>
        <p:spPr>
          <a:xfrm>
            <a:off x="478505" y="4442014"/>
            <a:ext cx="1485602" cy="1485602"/>
          </a:xfrm>
          <a:prstGeom prst="rect">
            <a:avLst/>
          </a:prstGeom>
        </p:spPr>
      </p:pic>
    </p:spTree>
    <p:extLst>
      <p:ext uri="{BB962C8B-B14F-4D97-AF65-F5344CB8AC3E}">
        <p14:creationId xmlns:p14="http://schemas.microsoft.com/office/powerpoint/2010/main" val="24243474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Reading </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7" name="Text Placeholder 4"/>
          <p:cNvSpPr>
            <a:spLocks noGrp="1"/>
          </p:cNvSpPr>
          <p:nvPr>
            <p:ph type="body" sz="quarter" idx="13"/>
          </p:nvPr>
        </p:nvSpPr>
        <p:spPr>
          <a:xfrm>
            <a:off x="466052" y="1949068"/>
            <a:ext cx="3741738" cy="456535"/>
          </a:xfrm>
        </p:spPr>
        <p:txBody>
          <a:bodyPr/>
          <a:lstStyle/>
          <a:p>
            <a:r>
              <a:rPr lang="en-US" dirty="0"/>
              <a:t>Passage-Based Questions</a:t>
            </a:r>
          </a:p>
        </p:txBody>
      </p:sp>
      <p:pic>
        <p:nvPicPr>
          <p:cNvPr id="23" name="Picture 22" descr="Passage Excerpt:&#10;[. . .] The coming decades will likely see more intense clustering of jobs, innovation, and productivity in a smaller number of bigger cities and city-regions. Some regions could end up bloated beyond the capacity of their infrastructure, while others struggle, their promise stymied by inadequate human or other resources.&#10;Adapted from Richard Florida, The Great Reset.&#10;© 2010 by Richard Florida.&#10;As used in line 2, “intense” most nearly means&#10;&#10;(B) concentrated."/>
          <p:cNvPicPr>
            <a:picLocks noChangeAspect="1"/>
          </p:cNvPicPr>
          <p:nvPr/>
        </p:nvPicPr>
        <p:blipFill>
          <a:blip r:embed="rId2"/>
          <a:stretch>
            <a:fillRect/>
          </a:stretch>
        </p:blipFill>
        <p:spPr>
          <a:xfrm>
            <a:off x="4220490" y="584362"/>
            <a:ext cx="8229600" cy="4114800"/>
          </a:xfrm>
          <a:prstGeom prst="rect">
            <a:avLst/>
          </a:prstGeom>
        </p:spPr>
      </p:pic>
      <p:pic>
        <p:nvPicPr>
          <p:cNvPr id="8" name="Picture 7" descr="Icon of a book"/>
          <p:cNvPicPr>
            <a:picLocks noChangeAspect="1"/>
          </p:cNvPicPr>
          <p:nvPr/>
        </p:nvPicPr>
        <p:blipFill>
          <a:blip r:embed="rId3">
            <a:alphaModFix amt="50000"/>
          </a:blip>
          <a:stretch>
            <a:fillRect/>
          </a:stretch>
        </p:blipFill>
        <p:spPr>
          <a:xfrm>
            <a:off x="478505" y="4442014"/>
            <a:ext cx="1485602" cy="1485602"/>
          </a:xfrm>
          <a:prstGeom prst="rect">
            <a:avLst/>
          </a:prstGeom>
        </p:spPr>
      </p:pic>
    </p:spTree>
    <p:extLst>
      <p:ext uri="{BB962C8B-B14F-4D97-AF65-F5344CB8AC3E}">
        <p14:creationId xmlns:p14="http://schemas.microsoft.com/office/powerpoint/2010/main" val="2487450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Reading </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7" name="Text Placeholder 4"/>
          <p:cNvSpPr>
            <a:spLocks noGrp="1"/>
          </p:cNvSpPr>
          <p:nvPr>
            <p:ph type="body" sz="quarter" idx="13"/>
          </p:nvPr>
        </p:nvSpPr>
        <p:spPr>
          <a:xfrm>
            <a:off x="466052" y="1949068"/>
            <a:ext cx="3741738" cy="456535"/>
          </a:xfrm>
        </p:spPr>
        <p:txBody>
          <a:bodyPr/>
          <a:lstStyle/>
          <a:p>
            <a:r>
              <a:rPr lang="en-US" dirty="0"/>
              <a:t>Passage-Based Questions</a:t>
            </a:r>
          </a:p>
        </p:txBody>
      </p:sp>
      <p:pic>
        <p:nvPicPr>
          <p:cNvPr id="12" name="Picture 11" descr="This question asks students to determine word meaning within a social science context. While students may frequently use the word “intense” to describe personalities or emotions, the context of this sentence requires students to recognize that “intense” can also mean “concentrated.” The best answer here is choice B because the context makes clear that the clustering of jobs, innovation, and productivity is expected to be denser, or more concentrated in a smaller number&#10;of bigger cities and city-regions, over the coming decades. In these ways, the question draws students back to the text rather than rewarding only isolated vocabulary knowledge."/>
          <p:cNvPicPr>
            <a:picLocks noChangeAspect="1"/>
          </p:cNvPicPr>
          <p:nvPr/>
        </p:nvPicPr>
        <p:blipFill>
          <a:blip r:embed="rId2"/>
          <a:stretch>
            <a:fillRect/>
          </a:stretch>
        </p:blipFill>
        <p:spPr>
          <a:xfrm>
            <a:off x="4203701" y="584362"/>
            <a:ext cx="8229600" cy="4114800"/>
          </a:xfrm>
          <a:prstGeom prst="rect">
            <a:avLst/>
          </a:prstGeom>
        </p:spPr>
      </p:pic>
      <p:pic>
        <p:nvPicPr>
          <p:cNvPr id="8" name="Picture 7" descr="Icon of a book"/>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26</a:t>
            </a:fld>
            <a:endParaRPr lang="en-US" dirty="0"/>
          </a:p>
        </p:txBody>
      </p:sp>
    </p:spTree>
    <p:extLst>
      <p:ext uri="{BB962C8B-B14F-4D97-AF65-F5344CB8AC3E}">
        <p14:creationId xmlns:p14="http://schemas.microsoft.com/office/powerpoint/2010/main" val="3539144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Writing and Language </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7" name="Text Placeholder 4"/>
          <p:cNvSpPr>
            <a:spLocks noGrp="1"/>
          </p:cNvSpPr>
          <p:nvPr>
            <p:ph type="body" sz="quarter" idx="13"/>
          </p:nvPr>
        </p:nvSpPr>
        <p:spPr>
          <a:xfrm>
            <a:off x="466052" y="2405603"/>
            <a:ext cx="3741738" cy="456535"/>
          </a:xfrm>
        </p:spPr>
        <p:txBody>
          <a:bodyPr/>
          <a:lstStyle/>
          <a:p>
            <a:r>
              <a:rPr lang="en-US" dirty="0"/>
              <a:t>Passage-Based Questions</a:t>
            </a:r>
          </a:p>
        </p:txBody>
      </p:sp>
      <p:pic>
        <p:nvPicPr>
          <p:cNvPr id="11" name="Picture 10" descr="[. . .] As Kingman developed as a painter, his works were often compared to paintings by Chinese landscape artists dating back to CE 960, a time when a strong tradition of landscape painting emerged in Chinese art. Kingman, however, 5 vacated from that tradition in a number of ways, most notably in that he chose to focus not on natural landscapes, such as mountains and rivers, but on cities. [. . .]&#10;(A) NO CHANGE&#10;(B) evacuated&#10;(C) departed&#10;(D) retired"/>
          <p:cNvPicPr>
            <a:picLocks noChangeAspect="1"/>
          </p:cNvPicPr>
          <p:nvPr/>
        </p:nvPicPr>
        <p:blipFill>
          <a:blip r:embed="rId2"/>
          <a:stretch>
            <a:fillRect/>
          </a:stretch>
        </p:blipFill>
        <p:spPr>
          <a:xfrm>
            <a:off x="4207790" y="584362"/>
            <a:ext cx="8226857" cy="4114800"/>
          </a:xfrm>
          <a:prstGeom prst="rect">
            <a:avLst/>
          </a:prstGeom>
        </p:spPr>
      </p:pic>
      <p:pic>
        <p:nvPicPr>
          <p:cNvPr id="8" name="Picture 7" descr="Icon of a pencil and paper"/>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27</a:t>
            </a:fld>
            <a:endParaRPr lang="en-US" dirty="0"/>
          </a:p>
        </p:txBody>
      </p:sp>
    </p:spTree>
    <p:extLst>
      <p:ext uri="{BB962C8B-B14F-4D97-AF65-F5344CB8AC3E}">
        <p14:creationId xmlns:p14="http://schemas.microsoft.com/office/powerpoint/2010/main" val="34073694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Writing and Language </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7" name="Text Placeholder 4"/>
          <p:cNvSpPr>
            <a:spLocks noGrp="1"/>
          </p:cNvSpPr>
          <p:nvPr>
            <p:ph type="body" sz="quarter" idx="13"/>
          </p:nvPr>
        </p:nvSpPr>
        <p:spPr>
          <a:xfrm>
            <a:off x="466052" y="2405603"/>
            <a:ext cx="3741738" cy="456535"/>
          </a:xfrm>
        </p:spPr>
        <p:txBody>
          <a:bodyPr/>
          <a:lstStyle/>
          <a:p>
            <a:r>
              <a:rPr lang="en-US" dirty="0"/>
              <a:t>Passage-Based Questions</a:t>
            </a:r>
          </a:p>
        </p:txBody>
      </p:sp>
      <p:pic>
        <p:nvPicPr>
          <p:cNvPr id="11" name="Picture 10" descr="[. . .] As Kingman developed as a painter, his works were often compared to paintings by Chinese landscape artists dating back to CE 960, a time when a strong tradition of landscape painting emerged in Chinese art. Kingman, however, 5 vacated from that tradition in a number of ways, most notably in that he chose to focus not on natural landscapes, such as mountains and rivers, but on cities. [. . .]&#10;(C) departed"/>
          <p:cNvPicPr>
            <a:picLocks noChangeAspect="1"/>
          </p:cNvPicPr>
          <p:nvPr/>
        </p:nvPicPr>
        <p:blipFill>
          <a:blip r:embed="rId2"/>
          <a:stretch>
            <a:fillRect/>
          </a:stretch>
        </p:blipFill>
        <p:spPr>
          <a:xfrm>
            <a:off x="4207790" y="584446"/>
            <a:ext cx="8226857" cy="4114800"/>
          </a:xfrm>
          <a:prstGeom prst="rect">
            <a:avLst/>
          </a:prstGeom>
        </p:spPr>
      </p:pic>
      <p:pic>
        <p:nvPicPr>
          <p:cNvPr id="9" name="Picture 8" descr="Icon of a pencil and paper"/>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28</a:t>
            </a:fld>
            <a:endParaRPr lang="en-US" dirty="0"/>
          </a:p>
        </p:txBody>
      </p:sp>
    </p:spTree>
    <p:extLst>
      <p:ext uri="{BB962C8B-B14F-4D97-AF65-F5344CB8AC3E}">
        <p14:creationId xmlns:p14="http://schemas.microsoft.com/office/powerpoint/2010/main" val="4045585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Writing and Language </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7" name="Text Placeholder 4"/>
          <p:cNvSpPr>
            <a:spLocks noGrp="1"/>
          </p:cNvSpPr>
          <p:nvPr>
            <p:ph type="body" sz="quarter" idx="13"/>
          </p:nvPr>
        </p:nvSpPr>
        <p:spPr>
          <a:xfrm>
            <a:off x="466052" y="2405603"/>
            <a:ext cx="3741738" cy="456535"/>
          </a:xfrm>
        </p:spPr>
        <p:txBody>
          <a:bodyPr/>
          <a:lstStyle/>
          <a:p>
            <a:r>
              <a:rPr lang="en-US" dirty="0"/>
              <a:t>Passage-Based Questions</a:t>
            </a:r>
          </a:p>
        </p:txBody>
      </p:sp>
      <p:pic>
        <p:nvPicPr>
          <p:cNvPr id="8" name="Picture 7" descr="This question asks students to determine which word makes the most sense in the context of a sentence. “Departed” is the most contextually appropriate way to indicate that Kingman had deviated from the tradition of Chinese landscape painting in a number of ways. In this sort of question, students must demonstrate not only facility with language in general but also skill in using language in particular contexts to convey meaning clearly and precisely."/>
          <p:cNvPicPr>
            <a:picLocks noChangeAspect="1"/>
          </p:cNvPicPr>
          <p:nvPr/>
        </p:nvPicPr>
        <p:blipFill>
          <a:blip r:embed="rId2"/>
          <a:stretch>
            <a:fillRect/>
          </a:stretch>
        </p:blipFill>
        <p:spPr>
          <a:xfrm>
            <a:off x="4207790" y="571662"/>
            <a:ext cx="8229600" cy="4114800"/>
          </a:xfrm>
          <a:prstGeom prst="rect">
            <a:avLst/>
          </a:prstGeom>
        </p:spPr>
      </p:pic>
      <p:pic>
        <p:nvPicPr>
          <p:cNvPr id="11" name="Picture 10" descr="Icon of a pencil and paper"/>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29</a:t>
            </a:fld>
            <a:endParaRPr lang="en-US" dirty="0"/>
          </a:p>
        </p:txBody>
      </p:sp>
    </p:spTree>
    <p:extLst>
      <p:ext uri="{BB962C8B-B14F-4D97-AF65-F5344CB8AC3E}">
        <p14:creationId xmlns:p14="http://schemas.microsoft.com/office/powerpoint/2010/main" val="21704343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297286" cy="1301895"/>
          </a:xfrm>
        </p:spPr>
        <p:txBody>
          <a:bodyPr/>
          <a:lstStyle/>
          <a:p>
            <a:r>
              <a:rPr lang="en-US" dirty="0"/>
              <a:t>What Is the PSAT/NMSQT?</a:t>
            </a:r>
          </a:p>
        </p:txBody>
      </p:sp>
    </p:spTree>
    <p:extLst>
      <p:ext uri="{BB962C8B-B14F-4D97-AF65-F5344CB8AC3E}">
        <p14:creationId xmlns:p14="http://schemas.microsoft.com/office/powerpoint/2010/main" val="243172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Calculator: Permitted</a:t>
            </a:r>
          </a:p>
        </p:txBody>
      </p:sp>
      <p:pic>
        <p:nvPicPr>
          <p:cNvPr id="15" name="Picture 14" descr="Aaron is staying at a hotel that charges $99.95 per night plus tax for a room. A tax of 8% is applied to the room rate, and an additional one-time untaxed fee of $5.00 is charged by the hotel. Which of the following represents Aaron’s total charge, in dollars, for staying x nights? &#10;Choice A is open parentheses 99.95 plus 0.08 times x close parentheses plus 5. Choice B is 1.08 times open parentheses 99.95 times x close parentheses plus 5. Choice C is 1.08 times open parentheses 99.95 times x plus 5 close parentheses. Choice D is 1.08 times open parentheses 99.95 plus 5 close parentheses times x."/>
          <p:cNvPicPr>
            <a:picLocks noChangeAspect="1"/>
          </p:cNvPicPr>
          <p:nvPr/>
        </p:nvPicPr>
        <p:blipFill>
          <a:blip r:embed="rId2"/>
          <a:stretch>
            <a:fillRect/>
          </a:stretch>
        </p:blipFill>
        <p:spPr>
          <a:xfrm>
            <a:off x="4220490" y="571500"/>
            <a:ext cx="8229600" cy="4114800"/>
          </a:xfrm>
          <a:prstGeom prst="rect">
            <a:avLst/>
          </a:prstGeom>
        </p:spPr>
      </p:pic>
      <p:pic>
        <p:nvPicPr>
          <p:cNvPr id="12" name="Picture 11" descr="Icon of addition, subtraction, multiplication, and division signs"/>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30</a:t>
            </a:fld>
            <a:endParaRPr lang="en-US" dirty="0"/>
          </a:p>
        </p:txBody>
      </p:sp>
    </p:spTree>
    <p:extLst>
      <p:ext uri="{BB962C8B-B14F-4D97-AF65-F5344CB8AC3E}">
        <p14:creationId xmlns:p14="http://schemas.microsoft.com/office/powerpoint/2010/main" val="33907364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Calculator: Permitted</a:t>
            </a:r>
          </a:p>
        </p:txBody>
      </p:sp>
      <p:pic>
        <p:nvPicPr>
          <p:cNvPr id="8" name="Picture 7" descr="Aaron is staying at a hotel that charges $99.95 per night plus tax for a room. A tax of 8% is applied to the room rate, and an additional one-time untaxed fee of $5.00 is charged by the hotel. Which of the following represents Aaron’s total charge, in dollars, for staying x nights? &#10;99.95 times x plus open parentheses 1.08 times 99.95 times x close parentheses plus 5"/>
          <p:cNvPicPr>
            <a:picLocks noChangeAspect="1"/>
          </p:cNvPicPr>
          <p:nvPr/>
        </p:nvPicPr>
        <p:blipFill>
          <a:blip r:embed="rId2"/>
          <a:stretch>
            <a:fillRect/>
          </a:stretch>
        </p:blipFill>
        <p:spPr>
          <a:xfrm>
            <a:off x="4220490" y="571500"/>
            <a:ext cx="8229600" cy="4114800"/>
          </a:xfrm>
          <a:prstGeom prst="rect">
            <a:avLst/>
          </a:prstGeom>
        </p:spPr>
      </p:pic>
      <p:pic>
        <p:nvPicPr>
          <p:cNvPr id="7" name="Picture 6" descr="Icon of addition, subtraction, multiplication, and division signs"/>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31</a:t>
            </a:fld>
            <a:endParaRPr lang="en-US" dirty="0"/>
          </a:p>
        </p:txBody>
      </p:sp>
    </p:spTree>
    <p:extLst>
      <p:ext uri="{BB962C8B-B14F-4D97-AF65-F5344CB8AC3E}">
        <p14:creationId xmlns:p14="http://schemas.microsoft.com/office/powerpoint/2010/main" val="979431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Calculator: Permitted</a:t>
            </a:r>
          </a:p>
        </p:txBody>
      </p:sp>
      <p:pic>
        <p:nvPicPr>
          <p:cNvPr id="8" name="Picture 7" descr="This problem asks students to interpret a situation and formulate a linear expression that represents the situation mathematically. The construction of mathematical models that represent real-world scenarios is a critical skill. The total charge is the room rate, the 8% tax on the room rate, and a fixed fee. If Aaron stayed x nights, then the total charge&#10;is 99.95 times x plus open parentheses 1.08 times 99.95 times x close parentheses plus 5, which can be rewritten as 1.08 times open parentheses 99.95 times x close parentheses plus 5"/>
          <p:cNvPicPr>
            <a:picLocks noChangeAspect="1"/>
          </p:cNvPicPr>
          <p:nvPr/>
        </p:nvPicPr>
        <p:blipFill>
          <a:blip r:embed="rId2"/>
          <a:stretch>
            <a:fillRect/>
          </a:stretch>
        </p:blipFill>
        <p:spPr>
          <a:xfrm>
            <a:off x="4207790" y="533646"/>
            <a:ext cx="8229600" cy="4114800"/>
          </a:xfrm>
          <a:prstGeom prst="rect">
            <a:avLst/>
          </a:prstGeom>
        </p:spPr>
      </p:pic>
      <p:pic>
        <p:nvPicPr>
          <p:cNvPr id="7" name="Picture 6" descr="Icon of addition, subtraction, multiplication, and division signs"/>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32</a:t>
            </a:fld>
            <a:endParaRPr lang="en-US" dirty="0"/>
          </a:p>
        </p:txBody>
      </p:sp>
    </p:spTree>
    <p:extLst>
      <p:ext uri="{BB962C8B-B14F-4D97-AF65-F5344CB8AC3E}">
        <p14:creationId xmlns:p14="http://schemas.microsoft.com/office/powerpoint/2010/main" val="654205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Calculator: Not Permitted</a:t>
            </a:r>
          </a:p>
        </p:txBody>
      </p:sp>
      <p:pic>
        <p:nvPicPr>
          <p:cNvPr id="9" name="Picture 8" descr="In this equation, what is the value of k?&#10;fraction with numerator of 5 times the sum of k and 2 minus 7, and denominator of 6 equals fraction with numerator 13 minus difference of 4 and k, and denominator of 9&#10;Choice A is 9 divided by 7. Choice B is 9 divided by 13. Choice C is 33 divided by 17. Choice D is 33 divided by 13."/>
          <p:cNvPicPr>
            <a:picLocks noChangeAspect="1"/>
          </p:cNvPicPr>
          <p:nvPr/>
        </p:nvPicPr>
        <p:blipFill>
          <a:blip r:embed="rId2"/>
          <a:stretch>
            <a:fillRect/>
          </a:stretch>
        </p:blipFill>
        <p:spPr>
          <a:xfrm>
            <a:off x="4245890" y="546346"/>
            <a:ext cx="8229600" cy="4114800"/>
          </a:xfrm>
          <a:prstGeom prst="rect">
            <a:avLst/>
          </a:prstGeom>
        </p:spPr>
      </p:pic>
      <p:pic>
        <p:nvPicPr>
          <p:cNvPr id="7" name="Picture 6" descr="Icon of addition, subtraction, multiplication, and division signs"/>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33</a:t>
            </a:fld>
            <a:endParaRPr lang="en-US" dirty="0"/>
          </a:p>
        </p:txBody>
      </p:sp>
    </p:spTree>
    <p:extLst>
      <p:ext uri="{BB962C8B-B14F-4D97-AF65-F5344CB8AC3E}">
        <p14:creationId xmlns:p14="http://schemas.microsoft.com/office/powerpoint/2010/main" val="279263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Test</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Calculator: Not Permitted</a:t>
            </a:r>
          </a:p>
        </p:txBody>
      </p:sp>
      <p:pic>
        <p:nvPicPr>
          <p:cNvPr id="12" name="Picture 11" descr="In this equation, what is the value of k?&#10;fraction with numerator of 5 times the sum of k and 2 minus 7, and denominator of 6 equals fraction with numerator 13 minus difference of 4 and k, and denominator of 9&#10;In this problem, students will demonstrate their fluency in solving equations in one variable.&#10;Choice B is correct. Simplifying the numerators yields&#10;fraction with numerator sum of 5 times k and 3, and denominator of 6 equals fraction with numerator sum of 9 and k, and denominator 9&#10;and cross-multiplication gives 45 times k plus 27 equals 54 plus 6 times k Solving for k yields k equals 9 divided by 13&#10;Choice B is 9 divided by 13"/>
          <p:cNvPicPr>
            <a:picLocks noChangeAspect="1"/>
          </p:cNvPicPr>
          <p:nvPr/>
        </p:nvPicPr>
        <p:blipFill>
          <a:blip r:embed="rId2"/>
          <a:stretch>
            <a:fillRect/>
          </a:stretch>
        </p:blipFill>
        <p:spPr>
          <a:xfrm>
            <a:off x="4245890" y="546346"/>
            <a:ext cx="8229600" cy="4114800"/>
          </a:xfrm>
          <a:prstGeom prst="rect">
            <a:avLst/>
          </a:prstGeom>
        </p:spPr>
      </p:pic>
      <p:pic>
        <p:nvPicPr>
          <p:cNvPr id="7" name="Picture 6" descr="Icon of addition, subtraction, multiplication, and division signs"/>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34</a:t>
            </a:fld>
            <a:endParaRPr lang="en-US" dirty="0"/>
          </a:p>
        </p:txBody>
      </p:sp>
    </p:spTree>
    <p:extLst>
      <p:ext uri="{BB962C8B-B14F-4D97-AF65-F5344CB8AC3E}">
        <p14:creationId xmlns:p14="http://schemas.microsoft.com/office/powerpoint/2010/main" val="2569230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Section</a:t>
            </a:r>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Student-Produced Responses</a:t>
            </a:r>
          </a:p>
        </p:txBody>
      </p:sp>
      <p:pic>
        <p:nvPicPr>
          <p:cNvPr id="8" name="Picture 7" descr="A sample grid showing one dollar and 75 cents on an answer grid is shown. The grid has four columns, each with a set of circles that can be filled in. The first column has a decimal point and the numbers 1 through 9. The second and third columns have a backslash, a decimal point, and the numbers 0 through 9. The fourth column has a decimal point and the numbers 0 through 9. The filled in circles are 1 in the first column, the decimal point in the second column, the 7 in the third column, and the 5 in the fourth column.&#10;A sample grid showing two and one third on an answer grid is shown. The grid has four columns, each with a set of circles that can be filled in. The first column has a decimal point and the numbers 1 through 9. The second and third columns have a backslash, a decimal point, and the numbers 0 through 9. The fourth column has a decimal point and the numbers 0 through 9. The filled in circles are 7 in the first column, the slash in the second column, and the 3 in the third column.&#10;A sample grid showing 0.444 repeating on an answer grid is shown. The grid has four columns, each with a set of circles that can be filled in. The first column has a decimal point and the numbers 1 through 9. The second and third columns have a backslash, a decimal point, and the numbers 0 through 9. The fourth column has a decimal point and the numbers 0 through 9. The filled in circles are the decimal point in the first column, the 4 in the second column, the 4 in the third column, and the 4 in the fourth column.&#10;A sample grid showing 20 percent on an answer grid is shown. The grid has four columns, each with a set of circles that can be filled in. The first column has a decimal point and the numbers 1 through 9. The second and third columns have a backslash, a decimal point, and the numbers 0 through 9. The fourth column has a decimal point and the numbers 0 through 9. The filled in circles are the decimal point in the first column and the 2 in the second column."/>
          <p:cNvPicPr>
            <a:picLocks noChangeAspect="1"/>
          </p:cNvPicPr>
          <p:nvPr/>
        </p:nvPicPr>
        <p:blipFill>
          <a:blip r:embed="rId2"/>
          <a:stretch>
            <a:fillRect/>
          </a:stretch>
        </p:blipFill>
        <p:spPr>
          <a:xfrm>
            <a:off x="4223233" y="571662"/>
            <a:ext cx="7968767" cy="4114800"/>
          </a:xfrm>
          <a:prstGeom prst="rect">
            <a:avLst/>
          </a:prstGeom>
        </p:spPr>
      </p:pic>
      <p:pic>
        <p:nvPicPr>
          <p:cNvPr id="7" name="Picture 6" descr="Icon of addition, subtraction, multiplication, and division signs"/>
          <p:cNvPicPr>
            <a:picLocks noChangeAspect="1"/>
          </p:cNvPicPr>
          <p:nvPr/>
        </p:nvPicPr>
        <p:blipFill>
          <a:blip r:embed="rId3">
            <a:alphaModFix amt="50000"/>
          </a:blip>
          <a:stretch>
            <a:fillRect/>
          </a:stretch>
        </p:blipFill>
        <p:spPr>
          <a:xfrm>
            <a:off x="478505" y="4442014"/>
            <a:ext cx="1485602" cy="1485602"/>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35</a:t>
            </a:fld>
            <a:endParaRPr lang="en-US" dirty="0"/>
          </a:p>
        </p:txBody>
      </p:sp>
    </p:spTree>
    <p:extLst>
      <p:ext uri="{BB962C8B-B14F-4D97-AF65-F5344CB8AC3E}">
        <p14:creationId xmlns:p14="http://schemas.microsoft.com/office/powerpoint/2010/main" val="41564903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Section</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Math Test – Calculator </a:t>
            </a:r>
          </a:p>
        </p:txBody>
      </p:sp>
      <p:sp>
        <p:nvSpPr>
          <p:cNvPr id="7" name="Content Placeholder 5"/>
          <p:cNvSpPr>
            <a:spLocks noGrp="1"/>
          </p:cNvSpPr>
          <p:nvPr>
            <p:ph idx="1"/>
          </p:nvPr>
        </p:nvSpPr>
        <p:spPr>
          <a:xfrm>
            <a:off x="4773478" y="555809"/>
            <a:ext cx="6960030" cy="5372292"/>
          </a:xfrm>
        </p:spPr>
        <p:txBody>
          <a:bodyPr/>
          <a:lstStyle/>
          <a:p>
            <a:pPr marL="0" indent="0">
              <a:buNone/>
            </a:pPr>
            <a:r>
              <a:rPr lang="en-US" sz="3200" b="1" dirty="0">
                <a:solidFill>
                  <a:schemeClr val="accent1"/>
                </a:solidFill>
              </a:rPr>
              <a:t>Students: Know Your Calculator</a:t>
            </a:r>
          </a:p>
          <a:p>
            <a:pPr>
              <a:spcBef>
                <a:spcPts val="1872"/>
              </a:spcBef>
            </a:pPr>
            <a:r>
              <a:rPr lang="en-US" sz="3200" dirty="0"/>
              <a:t>A scientific or graphing calculator is recommended. </a:t>
            </a:r>
          </a:p>
          <a:p>
            <a:pPr>
              <a:spcBef>
                <a:spcPts val="1872"/>
              </a:spcBef>
            </a:pPr>
            <a:r>
              <a:rPr lang="en-US" sz="3200" dirty="0">
                <a:latin typeface="Roboto"/>
              </a:rPr>
              <a:t>Students should bring a familiar calculator. Test day is not the time to figure out how to use a new calculator.</a:t>
            </a:r>
          </a:p>
        </p:txBody>
      </p:sp>
      <p:pic>
        <p:nvPicPr>
          <p:cNvPr id="9" name="Picture 8" descr="Icon of a calculator"/>
          <p:cNvPicPr>
            <a:picLocks noChangeAspect="1"/>
          </p:cNvPicPr>
          <p:nvPr/>
        </p:nvPicPr>
        <p:blipFill>
          <a:blip r:embed="rId2">
            <a:alphaModFix amt="50000"/>
          </a:blip>
          <a:stretch>
            <a:fillRect/>
          </a:stretch>
        </p:blipFill>
        <p:spPr>
          <a:xfrm>
            <a:off x="457200" y="4442014"/>
            <a:ext cx="1504696" cy="1504696"/>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36</a:t>
            </a:fld>
            <a:endParaRPr lang="en-US" dirty="0"/>
          </a:p>
        </p:txBody>
      </p:sp>
    </p:spTree>
    <p:extLst>
      <p:ext uri="{BB962C8B-B14F-4D97-AF65-F5344CB8AC3E}">
        <p14:creationId xmlns:p14="http://schemas.microsoft.com/office/powerpoint/2010/main" val="130968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Math</a:t>
            </a:r>
            <a:br>
              <a:rPr lang="en-US" sz="3600" dirty="0"/>
            </a:br>
            <a:r>
              <a:rPr lang="en-US" sz="3600" dirty="0"/>
              <a:t>Section</a:t>
            </a:r>
            <a:r>
              <a:rPr lang="en-US" sz="3200" kern="1200" baseline="0" dirty="0">
                <a:solidFill>
                  <a:schemeClr val="tx1"/>
                </a:solidFill>
                <a:effectLst/>
                <a:latin typeface="Roboto Slab" charset="0"/>
                <a:ea typeface="Roboto Slab" charset="0"/>
                <a:cs typeface="Roboto Slab" charset="0"/>
              </a:rPr>
              <a:t> </a:t>
            </a:r>
            <a:endParaRPr lang="en-US" sz="3600" dirty="0"/>
          </a:p>
        </p:txBody>
      </p:sp>
      <p:sp>
        <p:nvSpPr>
          <p:cNvPr id="11" name="Text Placeholder 4"/>
          <p:cNvSpPr txBox="1">
            <a:spLocks/>
          </p:cNvSpPr>
          <p:nvPr/>
        </p:nvSpPr>
        <p:spPr>
          <a:xfrm>
            <a:off x="466052" y="1949068"/>
            <a:ext cx="3741738" cy="456535"/>
          </a:xfrm>
          <a:prstGeom prst="rect">
            <a:avLst/>
          </a:prstGeom>
        </p:spPr>
        <p:txBody>
          <a:bodyPr lIns="0" tIns="228600" rIns="0" bIns="0">
            <a:spAutoFit/>
          </a:bodyPr>
          <a:lstStyle>
            <a:lvl1pPr marL="0" indent="0" algn="l" defTabSz="914400" rtl="0" eaLnBrk="1" latinLnBrk="0" hangingPunct="1">
              <a:lnSpc>
                <a:spcPct val="90000"/>
              </a:lnSpc>
              <a:spcBef>
                <a:spcPts val="1000"/>
              </a:spcBef>
              <a:buFont typeface="Arial"/>
              <a:buNone/>
              <a:defRPr sz="1600" b="1" kern="1200">
                <a:solidFill>
                  <a:schemeClr val="accent1"/>
                </a:solidFill>
                <a:latin typeface="Roboto Slab" charset="0"/>
                <a:ea typeface="Roboto Slab" charset="0"/>
                <a:cs typeface="Roboto Slab"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Math Test – Calculator </a:t>
            </a:r>
          </a:p>
        </p:txBody>
      </p:sp>
      <p:sp>
        <p:nvSpPr>
          <p:cNvPr id="7" name="Content Placeholder 5"/>
          <p:cNvSpPr>
            <a:spLocks noGrp="1"/>
          </p:cNvSpPr>
          <p:nvPr>
            <p:ph idx="1"/>
          </p:nvPr>
        </p:nvSpPr>
        <p:spPr>
          <a:xfrm>
            <a:off x="4773478" y="555809"/>
            <a:ext cx="6960030" cy="5372292"/>
          </a:xfrm>
        </p:spPr>
        <p:txBody>
          <a:bodyPr/>
          <a:lstStyle/>
          <a:p>
            <a:pPr marL="0" indent="0">
              <a:buNone/>
            </a:pPr>
            <a:r>
              <a:rPr lang="en-US" sz="2600" b="1" dirty="0">
                <a:solidFill>
                  <a:schemeClr val="accent1"/>
                </a:solidFill>
              </a:rPr>
              <a:t>Additional Calculator Tips for Students</a:t>
            </a:r>
          </a:p>
          <a:p>
            <a:pPr>
              <a:spcBef>
                <a:spcPts val="1872"/>
              </a:spcBef>
            </a:pPr>
            <a:r>
              <a:rPr lang="en-US" sz="2600" dirty="0"/>
              <a:t>Don’t try to use the calculator on every question―no question requires one. </a:t>
            </a:r>
          </a:p>
          <a:p>
            <a:pPr>
              <a:spcBef>
                <a:spcPts val="1872"/>
              </a:spcBef>
            </a:pPr>
            <a:r>
              <a:rPr lang="en-US" sz="2600" dirty="0">
                <a:latin typeface="Roboto"/>
              </a:rPr>
              <a:t>Decide how to solve each problem; then decide whether to use a calculator.</a:t>
            </a:r>
          </a:p>
          <a:p>
            <a:pPr>
              <a:spcBef>
                <a:spcPts val="1872"/>
              </a:spcBef>
            </a:pPr>
            <a:r>
              <a:rPr lang="en-US" sz="2600" dirty="0">
                <a:latin typeface="Roboto"/>
              </a:rPr>
              <a:t>Make sure your calculator is in good working order and that batteries are fresh.</a:t>
            </a:r>
          </a:p>
          <a:p>
            <a:pPr>
              <a:spcBef>
                <a:spcPts val="1872"/>
              </a:spcBef>
            </a:pPr>
            <a:r>
              <a:rPr lang="en-US" sz="2600" dirty="0">
                <a:latin typeface="Roboto"/>
              </a:rPr>
              <a:t>Students will not be permitted to use laptops or other computers, tablets, cell phones, or smartphones, etc. Please reference the student guide for a complete list.</a:t>
            </a:r>
          </a:p>
        </p:txBody>
      </p:sp>
      <p:pic>
        <p:nvPicPr>
          <p:cNvPr id="8" name="Picture 7" descr="Icon of a calculator"/>
          <p:cNvPicPr>
            <a:picLocks noChangeAspect="1"/>
          </p:cNvPicPr>
          <p:nvPr/>
        </p:nvPicPr>
        <p:blipFill>
          <a:blip r:embed="rId2">
            <a:alphaModFix amt="50000"/>
          </a:blip>
          <a:stretch>
            <a:fillRect/>
          </a:stretch>
        </p:blipFill>
        <p:spPr>
          <a:xfrm>
            <a:off x="457200" y="4442014"/>
            <a:ext cx="1504696" cy="1504696"/>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37</a:t>
            </a:fld>
            <a:endParaRPr lang="en-US" dirty="0"/>
          </a:p>
        </p:txBody>
      </p:sp>
    </p:spTree>
    <p:extLst>
      <p:ext uri="{BB962C8B-B14F-4D97-AF65-F5344CB8AC3E}">
        <p14:creationId xmlns:p14="http://schemas.microsoft.com/office/powerpoint/2010/main" val="14880371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001193" cy="730969"/>
          </a:xfrm>
        </p:spPr>
        <p:txBody>
          <a:bodyPr/>
          <a:lstStyle/>
          <a:p>
            <a:r>
              <a:rPr lang="en-US" dirty="0"/>
              <a:t>Resources</a:t>
            </a:r>
          </a:p>
        </p:txBody>
      </p:sp>
    </p:spTree>
    <p:extLst>
      <p:ext uri="{BB962C8B-B14F-4D97-AF65-F5344CB8AC3E}">
        <p14:creationId xmlns:p14="http://schemas.microsoft.com/office/powerpoint/2010/main" val="2682200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Resources</a:t>
            </a:r>
            <a:r>
              <a:rPr lang="en-US" sz="3200" kern="1200" baseline="0" dirty="0">
                <a:solidFill>
                  <a:schemeClr val="tx1"/>
                </a:solidFill>
                <a:effectLst/>
                <a:latin typeface="Roboto Slab" charset="0"/>
                <a:ea typeface="Roboto Slab" charset="0"/>
                <a:cs typeface="Roboto Slab" charset="0"/>
              </a:rPr>
              <a:t> </a:t>
            </a:r>
            <a:endParaRPr lang="en-US" sz="3600" dirty="0"/>
          </a:p>
        </p:txBody>
      </p:sp>
      <p:pic>
        <p:nvPicPr>
          <p:cNvPr id="12" name="Picture 11" descr="A screen shot of the official S A T Practice website. It has links to practice problems, tests, and quizzes, as well as instant feedback.&#10;&#10;A screen shot is shown of the website for the P S A T-related assessments. It includes test dates, an image of a group of students, and links for ordering tests and viewing scores."/>
          <p:cNvPicPr>
            <a:picLocks noChangeAspect="1"/>
          </p:cNvPicPr>
          <p:nvPr/>
        </p:nvPicPr>
        <p:blipFill>
          <a:blip r:embed="rId2"/>
          <a:stretch>
            <a:fillRect/>
          </a:stretch>
        </p:blipFill>
        <p:spPr>
          <a:xfrm>
            <a:off x="4159505" y="685800"/>
            <a:ext cx="3663696" cy="5486400"/>
          </a:xfrm>
          <a:prstGeom prst="rect">
            <a:avLst/>
          </a:prstGeom>
        </p:spPr>
      </p:pic>
      <p:sp>
        <p:nvSpPr>
          <p:cNvPr id="7" name="Content Placeholder 5"/>
          <p:cNvSpPr>
            <a:spLocks noGrp="1"/>
          </p:cNvSpPr>
          <p:nvPr>
            <p:ph idx="1"/>
          </p:nvPr>
        </p:nvSpPr>
        <p:spPr>
          <a:xfrm>
            <a:off x="7823201" y="1224522"/>
            <a:ext cx="3910307" cy="5372292"/>
          </a:xfrm>
        </p:spPr>
        <p:txBody>
          <a:bodyPr/>
          <a:lstStyle/>
          <a:p>
            <a:pPr marL="0" indent="0">
              <a:buNone/>
            </a:pPr>
            <a:r>
              <a:rPr lang="en-US" sz="1800" dirty="0"/>
              <a:t>For personalized resources aligned </a:t>
            </a:r>
            <a:br>
              <a:rPr lang="en-US" sz="1800" dirty="0"/>
            </a:br>
            <a:r>
              <a:rPr lang="en-US" sz="1800" dirty="0"/>
              <a:t>to the SAT</a:t>
            </a:r>
            <a:r>
              <a:rPr lang="en-US" sz="1800" baseline="30000" dirty="0"/>
              <a:t> </a:t>
            </a:r>
            <a:r>
              <a:rPr lang="en-US" sz="1800" dirty="0"/>
              <a:t>Suite of Assessments (including the PSAT/NMSQT), </a:t>
            </a:r>
            <a:br>
              <a:rPr lang="en-US" sz="1800" dirty="0"/>
            </a:br>
            <a:r>
              <a:rPr lang="en-US" sz="1800" dirty="0"/>
              <a:t>please visit: </a:t>
            </a:r>
          </a:p>
          <a:p>
            <a:pPr marL="0" indent="0">
              <a:buNone/>
            </a:pPr>
            <a:r>
              <a:rPr lang="en-US" sz="2400" b="1" dirty="0">
                <a:solidFill>
                  <a:schemeClr val="accent1"/>
                </a:solidFill>
                <a:hlinkClick r:id="rId3" action="ppaction://hlinkfile" tooltip="satpractice.org"/>
              </a:rPr>
              <a:t>satpractice.org</a:t>
            </a:r>
            <a:r>
              <a:rPr lang="en-US" sz="2400" b="1" dirty="0"/>
              <a:t> </a:t>
            </a:r>
          </a:p>
          <a:p>
            <a:pPr marL="0" indent="0">
              <a:buNone/>
            </a:pPr>
            <a:endParaRPr lang="en-US" sz="2000" b="1" dirty="0"/>
          </a:p>
          <a:p>
            <a:pPr marL="0" indent="0">
              <a:buNone/>
            </a:pPr>
            <a:endParaRPr lang="en-US" sz="2000" b="1" dirty="0"/>
          </a:p>
          <a:p>
            <a:pPr marL="0" indent="0">
              <a:buNone/>
            </a:pPr>
            <a:r>
              <a:rPr lang="en-US" sz="1800" dirty="0"/>
              <a:t>For general information about the PSAT/NMSQT, please visit: </a:t>
            </a:r>
          </a:p>
          <a:p>
            <a:pPr marL="0" indent="0">
              <a:buNone/>
            </a:pPr>
            <a:r>
              <a:rPr lang="en-US" sz="2400" b="1" dirty="0">
                <a:solidFill>
                  <a:schemeClr val="accent1"/>
                </a:solidFill>
                <a:hlinkClick r:id="rId4" action="ppaction://hlinkfile" tooltip="collegeboard.org/psat"/>
              </a:rPr>
              <a:t>collegeboard.org/</a:t>
            </a:r>
            <a:r>
              <a:rPr lang="en-US" sz="2400" b="1" dirty="0" err="1">
                <a:solidFill>
                  <a:schemeClr val="accent1"/>
                </a:solidFill>
                <a:hlinkClick r:id="rId4" action="ppaction://hlinkfile" tooltip="collegeboard.org/psat"/>
              </a:rPr>
              <a:t>psat</a:t>
            </a:r>
            <a:r>
              <a:rPr lang="en-US" sz="2400" b="1" dirty="0">
                <a:solidFill>
                  <a:schemeClr val="accent1"/>
                </a:solidFill>
              </a:rPr>
              <a:t> </a:t>
            </a:r>
            <a:endParaRPr lang="en-US" sz="2400" dirty="0">
              <a:solidFill>
                <a:schemeClr val="accent1"/>
              </a:solidFill>
              <a:latin typeface="Roboto"/>
            </a:endParaRPr>
          </a:p>
          <a:p>
            <a:pPr marL="0" indent="0">
              <a:buNone/>
            </a:pPr>
            <a:endParaRPr lang="en-US" sz="2000" b="1"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39</a:t>
            </a:fld>
            <a:endParaRPr lang="en-US" dirty="0"/>
          </a:p>
        </p:txBody>
      </p:sp>
    </p:spTree>
    <p:extLst>
      <p:ext uri="{BB962C8B-B14F-4D97-AF65-F5344CB8AC3E}">
        <p14:creationId xmlns:p14="http://schemas.microsoft.com/office/powerpoint/2010/main" val="13495058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1144929"/>
          </a:xfrm>
        </p:spPr>
        <p:txBody>
          <a:bodyPr/>
          <a:lstStyle/>
          <a:p>
            <a:r>
              <a:rPr lang="en-US" sz="3600" dirty="0"/>
              <a:t>Some </a:t>
            </a:r>
            <a:br>
              <a:rPr lang="en-US" sz="3600" dirty="0"/>
            </a:br>
            <a:r>
              <a:rPr lang="en-US" sz="3600" dirty="0"/>
              <a:t>Key Facts</a:t>
            </a:r>
          </a:p>
        </p:txBody>
      </p:sp>
      <p:sp>
        <p:nvSpPr>
          <p:cNvPr id="2" name="Content Placeholder 1"/>
          <p:cNvSpPr>
            <a:spLocks noGrp="1"/>
          </p:cNvSpPr>
          <p:nvPr>
            <p:ph idx="1"/>
          </p:nvPr>
        </p:nvSpPr>
        <p:spPr/>
        <p:txBody>
          <a:bodyPr/>
          <a:lstStyle/>
          <a:p>
            <a:pPr marL="0" indent="0">
              <a:lnSpc>
                <a:spcPct val="100000"/>
              </a:lnSpc>
              <a:buNone/>
            </a:pPr>
            <a:r>
              <a:rPr lang="en-US" sz="2400" dirty="0"/>
              <a:t>Scores for the SAT</a:t>
            </a:r>
            <a:r>
              <a:rPr lang="en-US" sz="2400" baseline="30000" dirty="0"/>
              <a:t>® </a:t>
            </a:r>
            <a:r>
              <a:rPr lang="en-US" sz="2400" dirty="0"/>
              <a:t>Suite of Assessments </a:t>
            </a:r>
            <a:br>
              <a:rPr lang="en-US" sz="2400" dirty="0"/>
            </a:br>
            <a:r>
              <a:rPr lang="en-US" sz="2400" dirty="0"/>
              <a:t>(SAT, PSAT/NMSQT</a:t>
            </a:r>
            <a:r>
              <a:rPr lang="en-US" sz="2400" baseline="30000" dirty="0"/>
              <a:t>®</a:t>
            </a:r>
            <a:r>
              <a:rPr lang="en-US" sz="2400" dirty="0"/>
              <a:t>, PSAT</a:t>
            </a:r>
            <a:r>
              <a:rPr lang="en-US" sz="2400" baseline="30000" dirty="0"/>
              <a:t>™ </a:t>
            </a:r>
            <a:r>
              <a:rPr lang="en-US" sz="2400" dirty="0"/>
              <a:t>10, and PSAT</a:t>
            </a:r>
            <a:r>
              <a:rPr lang="en-US" sz="2400" baseline="30000" dirty="0"/>
              <a:t>™ </a:t>
            </a:r>
            <a:r>
              <a:rPr lang="en-US" sz="2400" dirty="0"/>
              <a:t>8/9) are reported on a common vertical scale, allowing  </a:t>
            </a:r>
            <a:r>
              <a:rPr lang="en-US" sz="2400" b="1" dirty="0"/>
              <a:t>educators to measure students progress </a:t>
            </a:r>
            <a:endParaRPr lang="en-US" sz="2400" dirty="0"/>
          </a:p>
          <a:p>
            <a:pPr>
              <a:lnSpc>
                <a:spcPct val="100000"/>
              </a:lnSpc>
            </a:pPr>
            <a:r>
              <a:rPr lang="en-US" sz="2400" dirty="0"/>
              <a:t>Propels students toward </a:t>
            </a:r>
            <a:r>
              <a:rPr lang="en-US" sz="2400" b="1" dirty="0"/>
              <a:t>college </a:t>
            </a:r>
            <a:r>
              <a:rPr lang="en-US" sz="2400" dirty="0"/>
              <a:t>and </a:t>
            </a:r>
            <a:r>
              <a:rPr lang="en-US" sz="2400" b="1" dirty="0"/>
              <a:t>career readiness </a:t>
            </a:r>
            <a:endParaRPr lang="en-US" sz="2400" dirty="0"/>
          </a:p>
          <a:p>
            <a:pPr>
              <a:lnSpc>
                <a:spcPct val="100000"/>
              </a:lnSpc>
            </a:pPr>
            <a:r>
              <a:rPr lang="en-US" sz="2400" dirty="0"/>
              <a:t>Is cosponsored by the College Board and National Merit Scholarship Corporation</a:t>
            </a:r>
          </a:p>
          <a:p>
            <a:pPr>
              <a:lnSpc>
                <a:spcPct val="100000"/>
              </a:lnSpc>
            </a:pPr>
            <a:r>
              <a:rPr lang="en-US" sz="2400" dirty="0"/>
              <a:t>Serves as an entry point to nearly $160 million in </a:t>
            </a:r>
            <a:r>
              <a:rPr lang="en-US" sz="2400" b="1" dirty="0"/>
              <a:t>scholarship dollars </a:t>
            </a:r>
            <a:r>
              <a:rPr lang="en-US" sz="2400" dirty="0"/>
              <a:t> </a:t>
            </a:r>
            <a:endParaRPr lang="en-US" sz="2400" i="1" dirty="0"/>
          </a:p>
        </p:txBody>
      </p:sp>
      <p:sp>
        <p:nvSpPr>
          <p:cNvPr id="5" name="Text Placeholder 4"/>
          <p:cNvSpPr>
            <a:spLocks noGrp="1"/>
          </p:cNvSpPr>
          <p:nvPr>
            <p:ph type="body" sz="quarter" idx="13"/>
          </p:nvPr>
        </p:nvSpPr>
        <p:spPr>
          <a:xfrm>
            <a:off x="466725" y="4585169"/>
            <a:ext cx="3741738" cy="1342932"/>
          </a:xfrm>
        </p:spPr>
        <p:txBody>
          <a:bodyPr/>
          <a:lstStyle/>
          <a:p>
            <a:r>
              <a:rPr lang="en-US" sz="3200" dirty="0"/>
              <a:t>3.8+ million </a:t>
            </a:r>
            <a:br>
              <a:rPr lang="en-US" dirty="0"/>
            </a:br>
            <a:r>
              <a:rPr lang="en-US" dirty="0"/>
              <a:t>students take the PSAT/NMSQT each year to get feedback on their skills and practice for the SAT.</a:t>
            </a:r>
          </a:p>
        </p:txBody>
      </p:sp>
      <p:sp>
        <p:nvSpPr>
          <p:cNvPr id="3" name="Slide Number Placeholder 2"/>
          <p:cNvSpPr>
            <a:spLocks noGrp="1"/>
          </p:cNvSpPr>
          <p:nvPr>
            <p:ph type="sldNum" sz="quarter" idx="12"/>
          </p:nvPr>
        </p:nvSpPr>
        <p:spPr/>
        <p:txBody>
          <a:bodyPr/>
          <a:lstStyle/>
          <a:p>
            <a:fld id="{017ED8CA-143E-8B40-B3C8-0174DDF149EE}" type="slidenum">
              <a:rPr lang="en-US" smtClean="0"/>
              <a:t>4</a:t>
            </a:fld>
            <a:endParaRPr lang="en-US" dirty="0"/>
          </a:p>
        </p:txBody>
      </p:sp>
    </p:spTree>
    <p:extLst>
      <p:ext uri="{BB962C8B-B14F-4D97-AF65-F5344CB8AC3E}">
        <p14:creationId xmlns:p14="http://schemas.microsoft.com/office/powerpoint/2010/main" val="964832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3600" dirty="0"/>
              <a:t>Resources</a:t>
            </a:r>
            <a:r>
              <a:rPr lang="en-US" sz="3200" kern="1200" baseline="0" dirty="0">
                <a:solidFill>
                  <a:schemeClr val="tx1"/>
                </a:solidFill>
                <a:effectLst/>
                <a:latin typeface="Roboto Slab" charset="0"/>
                <a:ea typeface="Roboto Slab" charset="0"/>
                <a:cs typeface="Roboto Slab" charset="0"/>
              </a:rPr>
              <a:t>   </a:t>
            </a:r>
            <a:endParaRPr lang="en-US" sz="3600" dirty="0"/>
          </a:p>
        </p:txBody>
      </p:sp>
      <p:pic>
        <p:nvPicPr>
          <p:cNvPr id="8" name="Picture 7" descr="A screen shot is shown of the part of the college board website with the P S A T/N M S Q T Practice Tests. It shows instructions for before you start the test.&#10;&#10;A screen shot is shown of the national merit scholarship corporation homepage. It shows a photo of a student who has won a scholarship. The student is holding a sign that says “Building Buddies.”"/>
          <p:cNvPicPr>
            <a:picLocks noChangeAspect="1"/>
          </p:cNvPicPr>
          <p:nvPr/>
        </p:nvPicPr>
        <p:blipFill>
          <a:blip r:embed="rId2"/>
          <a:stretch>
            <a:fillRect/>
          </a:stretch>
        </p:blipFill>
        <p:spPr>
          <a:xfrm>
            <a:off x="4165601" y="685800"/>
            <a:ext cx="3657600" cy="5468112"/>
          </a:xfrm>
          <a:prstGeom prst="rect">
            <a:avLst/>
          </a:prstGeom>
        </p:spPr>
      </p:pic>
      <p:sp>
        <p:nvSpPr>
          <p:cNvPr id="7" name="Content Placeholder 5"/>
          <p:cNvSpPr>
            <a:spLocks noGrp="1"/>
          </p:cNvSpPr>
          <p:nvPr>
            <p:ph idx="1"/>
          </p:nvPr>
        </p:nvSpPr>
        <p:spPr>
          <a:xfrm>
            <a:off x="7823201" y="1224522"/>
            <a:ext cx="3910307" cy="5372292"/>
          </a:xfrm>
        </p:spPr>
        <p:txBody>
          <a:bodyPr/>
          <a:lstStyle/>
          <a:p>
            <a:pPr marL="0" indent="0">
              <a:buNone/>
            </a:pPr>
            <a:r>
              <a:rPr lang="en-US" sz="1800" dirty="0"/>
              <a:t>Take the practice test in the </a:t>
            </a:r>
            <a:br>
              <a:rPr lang="en-US" sz="1800" dirty="0"/>
            </a:br>
            <a:r>
              <a:rPr lang="en-US" sz="1800" i="1" dirty="0"/>
              <a:t>PSAT/NMSQT Student Guide</a:t>
            </a:r>
            <a:r>
              <a:rPr lang="en-US" sz="1800" dirty="0"/>
              <a:t>, available through your counselor or at: </a:t>
            </a:r>
          </a:p>
          <a:p>
            <a:pPr marL="0" indent="0">
              <a:buNone/>
            </a:pPr>
            <a:r>
              <a:rPr lang="en-US" sz="2250" b="1" dirty="0">
                <a:solidFill>
                  <a:schemeClr val="accent1"/>
                </a:solidFill>
                <a:hlinkClick r:id="rId3" action="ppaction://hlinkfile" tooltip="collegeboard.org/psatpractice"/>
              </a:rPr>
              <a:t>collegeboard.org/</a:t>
            </a:r>
            <a:r>
              <a:rPr lang="en-US" sz="2250" b="1" dirty="0" err="1">
                <a:solidFill>
                  <a:schemeClr val="accent1"/>
                </a:solidFill>
                <a:hlinkClick r:id="rId3" action="ppaction://hlinkfile" tooltip="collegeboard.org/psatpractice"/>
              </a:rPr>
              <a:t>psatpractice</a:t>
            </a:r>
            <a:endParaRPr lang="en-US" sz="2250" b="1" dirty="0"/>
          </a:p>
          <a:p>
            <a:pPr marL="0" indent="0">
              <a:buNone/>
            </a:pPr>
            <a:endParaRPr lang="en-US" sz="2000" b="1" dirty="0"/>
          </a:p>
          <a:p>
            <a:pPr marL="0" indent="0">
              <a:buNone/>
            </a:pPr>
            <a:endParaRPr lang="en-US" sz="2000" b="1" dirty="0"/>
          </a:p>
          <a:p>
            <a:pPr marL="0" indent="0">
              <a:buNone/>
            </a:pPr>
            <a:r>
              <a:rPr lang="en-US" sz="1800" dirty="0"/>
              <a:t>To find out more about National Merit Scholarship Corporation and its scholarships, visit: </a:t>
            </a:r>
          </a:p>
          <a:p>
            <a:pPr marL="0" indent="0">
              <a:buNone/>
            </a:pPr>
            <a:r>
              <a:rPr lang="en-US" sz="2400" b="1" dirty="0">
                <a:solidFill>
                  <a:schemeClr val="accent1"/>
                </a:solidFill>
                <a:hlinkClick r:id="rId4" action="ppaction://hlinkfile" tooltip="nationalmerit.org"/>
              </a:rPr>
              <a:t>nationalmerit.org</a:t>
            </a:r>
            <a:endParaRPr lang="en-US" sz="2400" dirty="0">
              <a:solidFill>
                <a:schemeClr val="accent1"/>
              </a:solidFill>
              <a:latin typeface="Roboto"/>
            </a:endParaRPr>
          </a:p>
          <a:p>
            <a:pPr marL="0" indent="0">
              <a:buNone/>
            </a:pPr>
            <a:endParaRPr lang="en-US" sz="2000" b="1"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40</a:t>
            </a:fld>
            <a:endParaRPr lang="en-US" dirty="0"/>
          </a:p>
        </p:txBody>
      </p:sp>
    </p:spTree>
    <p:extLst>
      <p:ext uri="{BB962C8B-B14F-4D97-AF65-F5344CB8AC3E}">
        <p14:creationId xmlns:p14="http://schemas.microsoft.com/office/powerpoint/2010/main" val="4007653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78505" y="856506"/>
            <a:ext cx="3687096" cy="1429578"/>
          </a:xfrm>
        </p:spPr>
        <p:txBody>
          <a:bodyPr tIns="0" anchor="t">
            <a:noAutofit/>
          </a:bodyPr>
          <a:lstStyle/>
          <a:p>
            <a:r>
              <a:rPr lang="en-US" sz="4200" dirty="0"/>
              <a:t>Take the 2017</a:t>
            </a:r>
            <a:br>
              <a:rPr lang="en-US" sz="4200" dirty="0"/>
            </a:br>
            <a:r>
              <a:rPr lang="en-US" sz="4200" dirty="0"/>
              <a:t>PSAT/NMSQT</a:t>
            </a:r>
          </a:p>
        </p:txBody>
      </p:sp>
      <p:sp>
        <p:nvSpPr>
          <p:cNvPr id="11" name="Content Placeholder 5"/>
          <p:cNvSpPr>
            <a:spLocks noGrp="1"/>
          </p:cNvSpPr>
          <p:nvPr>
            <p:ph idx="4294967295"/>
          </p:nvPr>
        </p:nvSpPr>
        <p:spPr>
          <a:xfrm>
            <a:off x="4766583" y="943011"/>
            <a:ext cx="2788831" cy="2686146"/>
          </a:xfrm>
          <a:prstGeom prst="rect">
            <a:avLst/>
          </a:prstGeom>
        </p:spPr>
        <p:txBody>
          <a:bodyPr/>
          <a:lstStyle/>
          <a:p>
            <a:pPr marL="0" indent="0">
              <a:spcBef>
                <a:spcPts val="1872"/>
              </a:spcBef>
              <a:buNone/>
            </a:pPr>
            <a:r>
              <a:rPr lang="en-US" sz="2800" dirty="0"/>
              <a:t>How to Sign Up:</a:t>
            </a:r>
          </a:p>
          <a:p>
            <a:pPr marL="0" indent="0">
              <a:spcBef>
                <a:spcPts val="1872"/>
              </a:spcBef>
              <a:buNone/>
            </a:pPr>
            <a:r>
              <a:rPr lang="en-US" sz="2800" dirty="0">
                <a:latin typeface="Roboto"/>
              </a:rPr>
              <a:t>Test Day/Date:</a:t>
            </a:r>
          </a:p>
          <a:p>
            <a:pPr marL="0" indent="0">
              <a:spcBef>
                <a:spcPts val="1872"/>
              </a:spcBef>
              <a:buNone/>
            </a:pPr>
            <a:r>
              <a:rPr lang="en-US" sz="2800" dirty="0">
                <a:latin typeface="Roboto"/>
              </a:rPr>
              <a:t>Time:</a:t>
            </a:r>
          </a:p>
          <a:p>
            <a:pPr marL="0" indent="0">
              <a:spcBef>
                <a:spcPts val="1872"/>
              </a:spcBef>
              <a:buNone/>
            </a:pPr>
            <a:r>
              <a:rPr lang="en-US" sz="2800" dirty="0">
                <a:latin typeface="Roboto"/>
              </a:rPr>
              <a:t>Location:</a:t>
            </a:r>
          </a:p>
        </p:txBody>
      </p:sp>
      <p:sp>
        <p:nvSpPr>
          <p:cNvPr id="14" name="Content Placeholder 5"/>
          <p:cNvSpPr>
            <a:spLocks noGrp="1"/>
          </p:cNvSpPr>
          <p:nvPr>
            <p:ph idx="4294967295"/>
          </p:nvPr>
        </p:nvSpPr>
        <p:spPr>
          <a:xfrm>
            <a:off x="7646128" y="943011"/>
            <a:ext cx="4201158" cy="2686146"/>
          </a:xfrm>
          <a:prstGeom prst="rect">
            <a:avLst/>
          </a:prstGeom>
        </p:spPr>
        <p:txBody>
          <a:bodyPr/>
          <a:lstStyle/>
          <a:p>
            <a:pPr marL="0" indent="0">
              <a:spcBef>
                <a:spcPts val="1872"/>
              </a:spcBef>
              <a:buNone/>
            </a:pPr>
            <a:r>
              <a:rPr lang="en-US" sz="2800" dirty="0"/>
              <a:t>____________________</a:t>
            </a:r>
          </a:p>
          <a:p>
            <a:pPr marL="0" indent="0">
              <a:spcBef>
                <a:spcPts val="1872"/>
              </a:spcBef>
              <a:buNone/>
            </a:pPr>
            <a:r>
              <a:rPr lang="en-US" dirty="0"/>
              <a:t>____________________</a:t>
            </a:r>
          </a:p>
          <a:p>
            <a:pPr marL="0" indent="0">
              <a:spcBef>
                <a:spcPts val="1872"/>
              </a:spcBef>
              <a:buNone/>
            </a:pPr>
            <a:r>
              <a:rPr lang="en-US" dirty="0"/>
              <a:t>____________________</a:t>
            </a:r>
          </a:p>
          <a:p>
            <a:pPr marL="0" indent="0">
              <a:spcBef>
                <a:spcPts val="1872"/>
              </a:spcBef>
              <a:buNone/>
            </a:pPr>
            <a:r>
              <a:rPr lang="en-US" dirty="0"/>
              <a:t>____________________</a:t>
            </a:r>
          </a:p>
        </p:txBody>
      </p:sp>
      <p:sp>
        <p:nvSpPr>
          <p:cNvPr id="8" name="Rectangle 7" descr="Decorative"/>
          <p:cNvSpPr/>
          <p:nvPr/>
        </p:nvSpPr>
        <p:spPr>
          <a:xfrm>
            <a:off x="4766583" y="3747801"/>
            <a:ext cx="3869417" cy="16769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1"/>
          <p:cNvSpPr txBox="1">
            <a:spLocks/>
          </p:cNvSpPr>
          <p:nvPr/>
        </p:nvSpPr>
        <p:spPr>
          <a:xfrm>
            <a:off x="5133748" y="3966946"/>
            <a:ext cx="4373110" cy="1276316"/>
          </a:xfrm>
          <a:prstGeom prst="rect">
            <a:avLst/>
          </a:prstGeom>
        </p:spPr>
        <p:txBody>
          <a:bodyPr lIns="0" tIns="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Roboto"/>
              </a:rPr>
              <a:t>Make sure you bring:</a:t>
            </a:r>
            <a:endParaRPr lang="en-US" sz="2400" dirty="0"/>
          </a:p>
          <a:p>
            <a:pPr>
              <a:lnSpc>
                <a:spcPct val="80000"/>
              </a:lnSpc>
              <a:spcBef>
                <a:spcPts val="1032"/>
              </a:spcBef>
            </a:pPr>
            <a:r>
              <a:rPr lang="en-US" sz="2400" dirty="0">
                <a:latin typeface="Roboto"/>
              </a:rPr>
              <a:t>Two No. 2 pencils </a:t>
            </a:r>
            <a:endParaRPr lang="en-US" sz="2400" dirty="0"/>
          </a:p>
          <a:p>
            <a:pPr>
              <a:lnSpc>
                <a:spcPct val="80000"/>
              </a:lnSpc>
              <a:spcBef>
                <a:spcPts val="1032"/>
              </a:spcBef>
            </a:pPr>
            <a:r>
              <a:rPr lang="en-US" sz="2400" dirty="0">
                <a:latin typeface="Roboto"/>
              </a:rPr>
              <a:t>Calculator (optional)</a:t>
            </a:r>
          </a:p>
          <a:p>
            <a:pPr>
              <a:spcBef>
                <a:spcPts val="1032"/>
              </a:spcBef>
            </a:pPr>
            <a:endParaRPr lang="en-US" sz="2400" dirty="0">
              <a:latin typeface="Roboto"/>
            </a:endParaRPr>
          </a:p>
        </p:txBody>
      </p:sp>
      <p:sp>
        <p:nvSpPr>
          <p:cNvPr id="3" name="Slide Number Placeholder 2"/>
          <p:cNvSpPr>
            <a:spLocks noGrp="1"/>
          </p:cNvSpPr>
          <p:nvPr>
            <p:ph type="sldNum" sz="quarter" idx="12"/>
          </p:nvPr>
        </p:nvSpPr>
        <p:spPr/>
        <p:txBody>
          <a:bodyPr/>
          <a:lstStyle/>
          <a:p>
            <a:fld id="{017ED8CA-143E-8B40-B3C8-0174DDF149EE}" type="slidenum">
              <a:rPr lang="en-US" smtClean="0"/>
              <a:t>41</a:t>
            </a:fld>
            <a:endParaRPr lang="en-US" dirty="0"/>
          </a:p>
        </p:txBody>
      </p:sp>
    </p:spTree>
    <p:extLst>
      <p:ext uri="{BB962C8B-B14F-4D97-AF65-F5344CB8AC3E}">
        <p14:creationId xmlns:p14="http://schemas.microsoft.com/office/powerpoint/2010/main" val="17607778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35" y="617802"/>
            <a:ext cx="5764365" cy="2151358"/>
          </a:xfrm>
        </p:spPr>
        <p:txBody>
          <a:bodyPr/>
          <a:lstStyle/>
          <a:p>
            <a:r>
              <a:rPr lang="en-US" sz="7200" dirty="0"/>
              <a:t>Good luck!</a:t>
            </a:r>
          </a:p>
        </p:txBody>
      </p:sp>
    </p:spTree>
    <p:extLst>
      <p:ext uri="{BB962C8B-B14F-4D97-AF65-F5344CB8AC3E}">
        <p14:creationId xmlns:p14="http://schemas.microsoft.com/office/powerpoint/2010/main" val="160725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1643527"/>
          </a:xfrm>
        </p:spPr>
        <p:txBody>
          <a:bodyPr/>
          <a:lstStyle/>
          <a:p>
            <a:r>
              <a:rPr lang="en-US" sz="3600" dirty="0"/>
              <a:t>What to know about the </a:t>
            </a:r>
            <a:br>
              <a:rPr lang="en-US" sz="3600" dirty="0"/>
            </a:br>
            <a:r>
              <a:rPr lang="en-US" sz="3600" dirty="0"/>
              <a:t>PSAT/NMSQT</a:t>
            </a:r>
          </a:p>
        </p:txBody>
      </p:sp>
      <p:sp>
        <p:nvSpPr>
          <p:cNvPr id="2" name="Content Placeholder 1"/>
          <p:cNvSpPr>
            <a:spLocks noGrp="1"/>
          </p:cNvSpPr>
          <p:nvPr>
            <p:ph idx="1"/>
          </p:nvPr>
        </p:nvSpPr>
        <p:spPr>
          <a:xfrm>
            <a:off x="5878286" y="555809"/>
            <a:ext cx="6022562" cy="5812334"/>
          </a:xfrm>
        </p:spPr>
        <p:txBody>
          <a:bodyPr/>
          <a:lstStyle/>
          <a:p>
            <a:pPr marL="0" indent="0">
              <a:lnSpc>
                <a:spcPct val="110000"/>
              </a:lnSpc>
              <a:buNone/>
            </a:pPr>
            <a:r>
              <a:rPr lang="en-US" sz="2400" dirty="0"/>
              <a:t>Test length: 2 hours 45 minutes </a:t>
            </a:r>
          </a:p>
          <a:p>
            <a:pPr marL="0" indent="0">
              <a:lnSpc>
                <a:spcPct val="80000"/>
              </a:lnSpc>
              <a:buNone/>
            </a:pPr>
            <a:endParaRPr lang="en-US" sz="2400" dirty="0"/>
          </a:p>
          <a:p>
            <a:pPr marL="0" indent="0">
              <a:lnSpc>
                <a:spcPct val="110000"/>
              </a:lnSpc>
              <a:buNone/>
            </a:pPr>
            <a:r>
              <a:rPr lang="en-US" sz="2400" dirty="0"/>
              <a:t>No penalty for guessing or blank responses, </a:t>
            </a:r>
            <a:r>
              <a:rPr lang="en-US" sz="2400" i="1" dirty="0"/>
              <a:t>also known as “rights-only scoring” </a:t>
            </a:r>
          </a:p>
          <a:p>
            <a:pPr marL="0" indent="0">
              <a:lnSpc>
                <a:spcPct val="110000"/>
              </a:lnSpc>
              <a:buNone/>
            </a:pPr>
            <a:endParaRPr lang="en-US" sz="2400" dirty="0"/>
          </a:p>
          <a:p>
            <a:pPr marL="0" indent="0">
              <a:lnSpc>
                <a:spcPct val="110000"/>
              </a:lnSpc>
              <a:buNone/>
            </a:pPr>
            <a:r>
              <a:rPr lang="en-US" sz="2400" dirty="0"/>
              <a:t>Personalized SAT</a:t>
            </a:r>
            <a:r>
              <a:rPr lang="en-US" sz="2400" baseline="30000" dirty="0"/>
              <a:t> </a:t>
            </a:r>
            <a:r>
              <a:rPr lang="en-US" sz="2400" dirty="0"/>
              <a:t>practice through </a:t>
            </a:r>
            <a:br>
              <a:rPr lang="en-US" sz="2400" dirty="0"/>
            </a:br>
            <a:r>
              <a:rPr lang="en-US" sz="2400" dirty="0"/>
              <a:t>Khan Academy</a:t>
            </a:r>
            <a:r>
              <a:rPr lang="en-US" sz="2400" baseline="30000" dirty="0"/>
              <a:t>® </a:t>
            </a:r>
            <a:r>
              <a:rPr lang="en-US" sz="2400" dirty="0"/>
              <a:t>with students' own </a:t>
            </a:r>
            <a:br>
              <a:rPr lang="en-US" sz="2400" dirty="0"/>
            </a:br>
            <a:r>
              <a:rPr lang="en-US" sz="2400" dirty="0"/>
              <a:t>PSAT/NMSQT scores  </a:t>
            </a:r>
          </a:p>
          <a:p>
            <a:pPr marL="0" indent="0">
              <a:lnSpc>
                <a:spcPct val="80000"/>
              </a:lnSpc>
              <a:buNone/>
            </a:pPr>
            <a:endParaRPr lang="en-US" sz="2400" dirty="0"/>
          </a:p>
          <a:p>
            <a:pPr marL="0" indent="0">
              <a:lnSpc>
                <a:spcPct val="110000"/>
              </a:lnSpc>
              <a:buNone/>
            </a:pPr>
            <a:r>
              <a:rPr lang="en-US" sz="2400" dirty="0"/>
              <a:t>Scale ranges for the scores are </a:t>
            </a:r>
            <a:br>
              <a:rPr lang="en-US" sz="2400" dirty="0"/>
            </a:br>
            <a:r>
              <a:rPr lang="en-US" sz="2400" dirty="0"/>
              <a:t>320</a:t>
            </a:r>
            <a:r>
              <a:rPr lang="en-US" sz="1000" dirty="0"/>
              <a:t> </a:t>
            </a:r>
            <a:r>
              <a:rPr lang="en-US" sz="2400" dirty="0"/>
              <a:t>–</a:t>
            </a:r>
            <a:r>
              <a:rPr lang="en-US" sz="1000" dirty="0"/>
              <a:t> </a:t>
            </a:r>
            <a:r>
              <a:rPr lang="en-US" sz="2400" dirty="0"/>
              <a:t>1520 for the total score</a:t>
            </a:r>
          </a:p>
          <a:p>
            <a:pPr marL="0" indent="0">
              <a:lnSpc>
                <a:spcPct val="110000"/>
              </a:lnSpc>
              <a:buNone/>
            </a:pPr>
            <a:endParaRPr lang="en-US" sz="2400" dirty="0"/>
          </a:p>
        </p:txBody>
      </p:sp>
      <p:pic>
        <p:nvPicPr>
          <p:cNvPr id="11" name="Picture 10" descr="Icon of a clock"/>
          <p:cNvPicPr>
            <a:picLocks noChangeAspect="1"/>
          </p:cNvPicPr>
          <p:nvPr/>
        </p:nvPicPr>
        <p:blipFill>
          <a:blip r:embed="rId2"/>
          <a:stretch>
            <a:fillRect/>
          </a:stretch>
        </p:blipFill>
        <p:spPr>
          <a:xfrm>
            <a:off x="4809789" y="742080"/>
            <a:ext cx="784478" cy="784478"/>
          </a:xfrm>
          <a:prstGeom prst="rect">
            <a:avLst/>
          </a:prstGeom>
        </p:spPr>
      </p:pic>
      <p:pic>
        <p:nvPicPr>
          <p:cNvPr id="12" name="Picture 11" descr="Icon of a happy face"/>
          <p:cNvPicPr>
            <a:picLocks noChangeAspect="1"/>
          </p:cNvPicPr>
          <p:nvPr/>
        </p:nvPicPr>
        <p:blipFill>
          <a:blip r:embed="rId3"/>
          <a:stretch>
            <a:fillRect/>
          </a:stretch>
        </p:blipFill>
        <p:spPr>
          <a:xfrm>
            <a:off x="4809789" y="1860793"/>
            <a:ext cx="784478" cy="784478"/>
          </a:xfrm>
          <a:prstGeom prst="rect">
            <a:avLst/>
          </a:prstGeom>
        </p:spPr>
      </p:pic>
      <p:pic>
        <p:nvPicPr>
          <p:cNvPr id="13" name="Picture 12" descr="Icon of a computer"/>
          <p:cNvPicPr>
            <a:picLocks noChangeAspect="1"/>
          </p:cNvPicPr>
          <p:nvPr/>
        </p:nvPicPr>
        <p:blipFill>
          <a:blip r:embed="rId4"/>
          <a:stretch>
            <a:fillRect/>
          </a:stretch>
        </p:blipFill>
        <p:spPr>
          <a:xfrm>
            <a:off x="4809789" y="3189636"/>
            <a:ext cx="784478" cy="784478"/>
          </a:xfrm>
          <a:prstGeom prst="rect">
            <a:avLst/>
          </a:prstGeom>
        </p:spPr>
      </p:pic>
      <p:pic>
        <p:nvPicPr>
          <p:cNvPr id="14" name="Picture 13" descr="Icon of bar graph"/>
          <p:cNvPicPr>
            <a:picLocks noChangeAspect="1"/>
          </p:cNvPicPr>
          <p:nvPr/>
        </p:nvPicPr>
        <p:blipFill>
          <a:blip r:embed="rId5"/>
          <a:stretch>
            <a:fillRect/>
          </a:stretch>
        </p:blipFill>
        <p:spPr>
          <a:xfrm>
            <a:off x="4809789" y="4930519"/>
            <a:ext cx="784478" cy="784478"/>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5</a:t>
            </a:fld>
            <a:endParaRPr lang="en-US" dirty="0"/>
          </a:p>
        </p:txBody>
      </p:sp>
    </p:spTree>
    <p:extLst>
      <p:ext uri="{BB962C8B-B14F-4D97-AF65-F5344CB8AC3E}">
        <p14:creationId xmlns:p14="http://schemas.microsoft.com/office/powerpoint/2010/main" val="956564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611" y="555809"/>
            <a:ext cx="3741179" cy="1144929"/>
          </a:xfrm>
        </p:spPr>
        <p:txBody>
          <a:bodyPr/>
          <a:lstStyle/>
          <a:p>
            <a:r>
              <a:rPr lang="en-US" sz="3600" dirty="0"/>
              <a:t>Benefits of the</a:t>
            </a:r>
            <a:br>
              <a:rPr lang="en-US" sz="3600" dirty="0"/>
            </a:br>
            <a:r>
              <a:rPr lang="en-US" sz="3600" dirty="0"/>
              <a:t>PSAT/NMSQT</a:t>
            </a:r>
          </a:p>
        </p:txBody>
      </p:sp>
      <p:sp>
        <p:nvSpPr>
          <p:cNvPr id="2" name="Content Placeholder 1"/>
          <p:cNvSpPr>
            <a:spLocks noGrp="1"/>
          </p:cNvSpPr>
          <p:nvPr>
            <p:ph idx="1"/>
          </p:nvPr>
        </p:nvSpPr>
        <p:spPr>
          <a:xfrm>
            <a:off x="5878286" y="555809"/>
            <a:ext cx="5855222" cy="5812334"/>
          </a:xfrm>
        </p:spPr>
        <p:txBody>
          <a:bodyPr/>
          <a:lstStyle/>
          <a:p>
            <a:pPr marL="0" indent="0">
              <a:lnSpc>
                <a:spcPct val="100000"/>
              </a:lnSpc>
              <a:spcBef>
                <a:spcPts val="2200"/>
              </a:spcBef>
              <a:buNone/>
            </a:pPr>
            <a:r>
              <a:rPr lang="en-US" sz="2100" dirty="0"/>
              <a:t>Personalized SAT practice on Khan Academy based on students</a:t>
            </a:r>
            <a:r>
              <a:rPr lang="en-US" sz="2400" dirty="0"/>
              <a:t>'</a:t>
            </a:r>
            <a:r>
              <a:rPr lang="en-US" sz="2100" dirty="0"/>
              <a:t> PSAT/NMSQT answers </a:t>
            </a:r>
          </a:p>
          <a:p>
            <a:pPr marL="0" indent="0">
              <a:lnSpc>
                <a:spcPct val="120000"/>
              </a:lnSpc>
              <a:spcBef>
                <a:spcPts val="2200"/>
              </a:spcBef>
              <a:buNone/>
            </a:pPr>
            <a:r>
              <a:rPr lang="en-US" sz="2100" dirty="0"/>
              <a:t>Aligned to the SAT </a:t>
            </a:r>
          </a:p>
          <a:p>
            <a:pPr marL="0" indent="0">
              <a:lnSpc>
                <a:spcPct val="110000"/>
              </a:lnSpc>
              <a:spcBef>
                <a:spcPts val="2200"/>
              </a:spcBef>
              <a:buNone/>
            </a:pPr>
            <a:r>
              <a:rPr lang="en-US" sz="2100" dirty="0"/>
              <a:t>Increased access to additional </a:t>
            </a:r>
            <a:br>
              <a:rPr lang="en-US" sz="2100" dirty="0"/>
            </a:br>
            <a:r>
              <a:rPr lang="en-US" sz="2100" dirty="0"/>
              <a:t>scholarship providers </a:t>
            </a:r>
          </a:p>
          <a:p>
            <a:pPr marL="0" indent="0">
              <a:lnSpc>
                <a:spcPct val="110000"/>
              </a:lnSpc>
              <a:spcBef>
                <a:spcPts val="2200"/>
              </a:spcBef>
              <a:buNone/>
            </a:pPr>
            <a:r>
              <a:rPr lang="en-US" sz="2100" dirty="0"/>
              <a:t>Online college and career planning tools </a:t>
            </a:r>
          </a:p>
          <a:p>
            <a:pPr marL="0" indent="0">
              <a:lnSpc>
                <a:spcPct val="110000"/>
              </a:lnSpc>
              <a:spcBef>
                <a:spcPts val="2200"/>
              </a:spcBef>
              <a:buNone/>
            </a:pPr>
            <a:r>
              <a:rPr lang="en-US" sz="2100" dirty="0"/>
              <a:t>Admission and financial aid information </a:t>
            </a:r>
            <a:br>
              <a:rPr lang="en-US" sz="2100" dirty="0"/>
            </a:br>
            <a:r>
              <a:rPr lang="en-US" sz="2100" dirty="0"/>
              <a:t>from colleges </a:t>
            </a:r>
          </a:p>
          <a:p>
            <a:pPr marL="0" indent="0">
              <a:lnSpc>
                <a:spcPct val="110000"/>
              </a:lnSpc>
              <a:spcBef>
                <a:spcPts val="2200"/>
              </a:spcBef>
              <a:buNone/>
            </a:pPr>
            <a:r>
              <a:rPr lang="en-US" sz="2100" dirty="0"/>
              <a:t>Majors and career exploration with</a:t>
            </a:r>
            <a:br>
              <a:rPr lang="en-US" sz="2100" dirty="0"/>
            </a:br>
            <a:r>
              <a:rPr lang="en-US" sz="2100" dirty="0"/>
              <a:t>College Board and </a:t>
            </a:r>
            <a:r>
              <a:rPr lang="en-US" sz="2100" dirty="0" err="1"/>
              <a:t>Roadtrip</a:t>
            </a:r>
            <a:r>
              <a:rPr lang="en-US" sz="2100" dirty="0"/>
              <a:t> Nation </a:t>
            </a:r>
          </a:p>
        </p:txBody>
      </p:sp>
      <p:pic>
        <p:nvPicPr>
          <p:cNvPr id="15" name="Picture 14" descr="Icon of a computer"/>
          <p:cNvPicPr>
            <a:picLocks noChangeAspect="1"/>
          </p:cNvPicPr>
          <p:nvPr/>
        </p:nvPicPr>
        <p:blipFill>
          <a:blip r:embed="rId2"/>
          <a:stretch>
            <a:fillRect/>
          </a:stretch>
        </p:blipFill>
        <p:spPr>
          <a:xfrm>
            <a:off x="4822952" y="686438"/>
            <a:ext cx="739648" cy="739648"/>
          </a:xfrm>
          <a:prstGeom prst="rect">
            <a:avLst/>
          </a:prstGeom>
        </p:spPr>
      </p:pic>
      <p:pic>
        <p:nvPicPr>
          <p:cNvPr id="16" name="Picture 15" descr="Icon of gears"/>
          <p:cNvPicPr>
            <a:picLocks noChangeAspect="1"/>
          </p:cNvPicPr>
          <p:nvPr/>
        </p:nvPicPr>
        <p:blipFill>
          <a:blip r:embed="rId3"/>
          <a:stretch>
            <a:fillRect/>
          </a:stretch>
        </p:blipFill>
        <p:spPr>
          <a:xfrm>
            <a:off x="4822952" y="1553539"/>
            <a:ext cx="739648" cy="739648"/>
          </a:xfrm>
          <a:prstGeom prst="rect">
            <a:avLst/>
          </a:prstGeom>
        </p:spPr>
      </p:pic>
      <p:pic>
        <p:nvPicPr>
          <p:cNvPr id="17" name="Picture 16" descr="Icon of a prize ribbon that includes a dollar sign"/>
          <p:cNvPicPr>
            <a:picLocks noChangeAspect="1"/>
          </p:cNvPicPr>
          <p:nvPr/>
        </p:nvPicPr>
        <p:blipFill>
          <a:blip r:embed="rId4"/>
          <a:stretch>
            <a:fillRect/>
          </a:stretch>
        </p:blipFill>
        <p:spPr>
          <a:xfrm>
            <a:off x="4822952" y="2420640"/>
            <a:ext cx="739648" cy="739648"/>
          </a:xfrm>
          <a:prstGeom prst="rect">
            <a:avLst/>
          </a:prstGeom>
        </p:spPr>
      </p:pic>
      <p:pic>
        <p:nvPicPr>
          <p:cNvPr id="18" name="Picture 17" descr="Icon of downward arrows going into an inbox"/>
          <p:cNvPicPr>
            <a:picLocks noChangeAspect="1"/>
          </p:cNvPicPr>
          <p:nvPr/>
        </p:nvPicPr>
        <p:blipFill>
          <a:blip r:embed="rId5"/>
          <a:stretch>
            <a:fillRect/>
          </a:stretch>
        </p:blipFill>
        <p:spPr>
          <a:xfrm>
            <a:off x="4822952" y="3287741"/>
            <a:ext cx="739648" cy="739648"/>
          </a:xfrm>
          <a:prstGeom prst="rect">
            <a:avLst/>
          </a:prstGeom>
        </p:spPr>
      </p:pic>
      <p:pic>
        <p:nvPicPr>
          <p:cNvPr id="19" name="Picture 18" descr="Icon of a building"/>
          <p:cNvPicPr>
            <a:picLocks noChangeAspect="1"/>
          </p:cNvPicPr>
          <p:nvPr/>
        </p:nvPicPr>
        <p:blipFill>
          <a:blip r:embed="rId6"/>
          <a:stretch>
            <a:fillRect/>
          </a:stretch>
        </p:blipFill>
        <p:spPr>
          <a:xfrm>
            <a:off x="4822952" y="4154842"/>
            <a:ext cx="739648" cy="739648"/>
          </a:xfrm>
          <a:prstGeom prst="rect">
            <a:avLst/>
          </a:prstGeom>
        </p:spPr>
      </p:pic>
      <p:pic>
        <p:nvPicPr>
          <p:cNvPr id="20" name="Picture 19" descr="Icon of a microscope"/>
          <p:cNvPicPr>
            <a:picLocks noChangeAspect="1"/>
          </p:cNvPicPr>
          <p:nvPr/>
        </p:nvPicPr>
        <p:blipFill>
          <a:blip r:embed="rId7"/>
          <a:stretch>
            <a:fillRect/>
          </a:stretch>
        </p:blipFill>
        <p:spPr>
          <a:xfrm>
            <a:off x="4822952" y="5021945"/>
            <a:ext cx="739648" cy="739648"/>
          </a:xfrm>
          <a:prstGeom prst="rect">
            <a:avLst/>
          </a:prstGeom>
        </p:spPr>
      </p:pic>
      <p:sp>
        <p:nvSpPr>
          <p:cNvPr id="3" name="Slide Number Placeholder 2"/>
          <p:cNvSpPr>
            <a:spLocks noGrp="1"/>
          </p:cNvSpPr>
          <p:nvPr>
            <p:ph type="sldNum" sz="quarter" idx="12"/>
          </p:nvPr>
        </p:nvSpPr>
        <p:spPr/>
        <p:txBody>
          <a:bodyPr/>
          <a:lstStyle/>
          <a:p>
            <a:fld id="{017ED8CA-143E-8B40-B3C8-0174DDF149EE}" type="slidenum">
              <a:rPr lang="en-US" smtClean="0"/>
              <a:t>6</a:t>
            </a:fld>
            <a:endParaRPr lang="en-US" dirty="0"/>
          </a:p>
        </p:txBody>
      </p:sp>
    </p:spTree>
    <p:extLst>
      <p:ext uri="{BB962C8B-B14F-4D97-AF65-F5344CB8AC3E}">
        <p14:creationId xmlns:p14="http://schemas.microsoft.com/office/powerpoint/2010/main" val="36428258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a:t>PSAT/NMSQT 2017 Test Dates</a:t>
            </a:r>
          </a:p>
        </p:txBody>
      </p:sp>
      <p:grpSp>
        <p:nvGrpSpPr>
          <p:cNvPr id="3" name="Group 2" descr="Primary Test Date OCT 11"/>
          <p:cNvGrpSpPr/>
          <p:nvPr/>
        </p:nvGrpSpPr>
        <p:grpSpPr>
          <a:xfrm>
            <a:off x="4761938" y="856506"/>
            <a:ext cx="1510165" cy="2439171"/>
            <a:chOff x="4512245" y="4118429"/>
            <a:chExt cx="1510165" cy="2439171"/>
          </a:xfrm>
        </p:grpSpPr>
        <p:sp>
          <p:nvSpPr>
            <p:cNvPr id="9" name="Rectangle 8"/>
            <p:cNvSpPr/>
            <p:nvPr/>
          </p:nvSpPr>
          <p:spPr>
            <a:xfrm>
              <a:off x="4512245" y="5051743"/>
              <a:ext cx="1510165" cy="1505857"/>
            </a:xfrm>
            <a:prstGeom prst="rect">
              <a:avLst/>
            </a:prstGeom>
            <a:solidFill>
              <a:srgbClr val="1A8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4708527" y="5263589"/>
              <a:ext cx="1168740" cy="1267842"/>
            </a:xfrm>
            <a:prstGeom prst="rect">
              <a:avLst/>
            </a:prstGeom>
          </p:spPr>
          <p:txBody>
            <a:bodyPr lIns="0" tIns="0" rIns="0" bIns="0" anchor="ctr"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b="1" dirty="0">
                  <a:solidFill>
                    <a:schemeClr val="bg1"/>
                  </a:solidFill>
                  <a:latin typeface="Roboto"/>
                </a:rPr>
                <a:t>OCT</a:t>
              </a:r>
            </a:p>
            <a:p>
              <a:pPr marL="0" indent="0" algn="ctr">
                <a:lnSpc>
                  <a:spcPct val="80000"/>
                </a:lnSpc>
                <a:buNone/>
              </a:pPr>
              <a:r>
                <a:rPr lang="en-US" sz="4600" b="1" dirty="0">
                  <a:solidFill>
                    <a:schemeClr val="bg1"/>
                  </a:solidFill>
                  <a:latin typeface="Roboto"/>
                </a:rPr>
                <a:t>11</a:t>
              </a:r>
              <a:endParaRPr lang="en-US" sz="4600" b="1" dirty="0">
                <a:solidFill>
                  <a:schemeClr val="bg1"/>
                </a:solidFill>
              </a:endParaRPr>
            </a:p>
          </p:txBody>
        </p:sp>
        <p:sp>
          <p:nvSpPr>
            <p:cNvPr id="11" name="Content Placeholder 2"/>
            <p:cNvSpPr txBox="1">
              <a:spLocks/>
            </p:cNvSpPr>
            <p:nvPr/>
          </p:nvSpPr>
          <p:spPr>
            <a:xfrm>
              <a:off x="4512245" y="4118429"/>
              <a:ext cx="1510165" cy="774102"/>
            </a:xfrm>
            <a:prstGeom prst="rect">
              <a:avLst/>
            </a:prstGeom>
          </p:spPr>
          <p:txBody>
            <a:bodyPr lIns="0" tIns="0" rIns="0" bIns="0" anchor="b"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0000"/>
                </a:lnSpc>
                <a:buNone/>
              </a:pPr>
              <a:r>
                <a:rPr lang="en-US" sz="2700" b="1" dirty="0">
                  <a:latin typeface="Roboto"/>
                </a:rPr>
                <a:t>Primary</a:t>
              </a:r>
            </a:p>
            <a:p>
              <a:pPr marL="0" indent="0">
                <a:lnSpc>
                  <a:spcPct val="70000"/>
                </a:lnSpc>
                <a:buNone/>
              </a:pPr>
              <a:r>
                <a:rPr lang="en-US" sz="2700" dirty="0">
                  <a:latin typeface="Roboto"/>
                </a:rPr>
                <a:t>Test Date</a:t>
              </a:r>
              <a:endParaRPr lang="en-US" sz="2700" dirty="0"/>
            </a:p>
          </p:txBody>
        </p:sp>
      </p:grpSp>
      <p:grpSp>
        <p:nvGrpSpPr>
          <p:cNvPr id="12" name="Group 11" descr="Saturday Test Date OCT 14"/>
          <p:cNvGrpSpPr/>
          <p:nvPr/>
        </p:nvGrpSpPr>
        <p:grpSpPr>
          <a:xfrm>
            <a:off x="6891910" y="856506"/>
            <a:ext cx="1510165" cy="2439171"/>
            <a:chOff x="4512245" y="4118429"/>
            <a:chExt cx="1510165" cy="2439171"/>
          </a:xfrm>
        </p:grpSpPr>
        <p:sp>
          <p:nvSpPr>
            <p:cNvPr id="13" name="Rectangle 12"/>
            <p:cNvSpPr/>
            <p:nvPr/>
          </p:nvSpPr>
          <p:spPr>
            <a:xfrm>
              <a:off x="4512245" y="5051743"/>
              <a:ext cx="1510165" cy="1505857"/>
            </a:xfrm>
            <a:prstGeom prst="rect">
              <a:avLst/>
            </a:prstGeom>
            <a:solidFill>
              <a:srgbClr val="1A8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4708527" y="5263589"/>
              <a:ext cx="1168740" cy="1267842"/>
            </a:xfrm>
            <a:prstGeom prst="rect">
              <a:avLst/>
            </a:prstGeom>
          </p:spPr>
          <p:txBody>
            <a:bodyPr lIns="0" tIns="0" rIns="0" bIns="0" anchor="ctr"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b="1" dirty="0">
                  <a:solidFill>
                    <a:schemeClr val="bg1"/>
                  </a:solidFill>
                  <a:latin typeface="Roboto"/>
                </a:rPr>
                <a:t>OCT</a:t>
              </a:r>
            </a:p>
            <a:p>
              <a:pPr marL="0" indent="0" algn="ctr">
                <a:lnSpc>
                  <a:spcPct val="80000"/>
                </a:lnSpc>
                <a:buNone/>
              </a:pPr>
              <a:r>
                <a:rPr lang="en-US" sz="4600" b="1" dirty="0">
                  <a:solidFill>
                    <a:schemeClr val="bg1"/>
                  </a:solidFill>
                  <a:latin typeface="Roboto"/>
                </a:rPr>
                <a:t>14</a:t>
              </a:r>
              <a:endParaRPr lang="en-US" sz="4600" b="1" dirty="0">
                <a:solidFill>
                  <a:schemeClr val="bg1"/>
                </a:solidFill>
              </a:endParaRPr>
            </a:p>
          </p:txBody>
        </p:sp>
        <p:sp>
          <p:nvSpPr>
            <p:cNvPr id="16" name="Content Placeholder 2"/>
            <p:cNvSpPr txBox="1">
              <a:spLocks/>
            </p:cNvSpPr>
            <p:nvPr/>
          </p:nvSpPr>
          <p:spPr>
            <a:xfrm>
              <a:off x="4512245" y="4118429"/>
              <a:ext cx="1510165" cy="774102"/>
            </a:xfrm>
            <a:prstGeom prst="rect">
              <a:avLst/>
            </a:prstGeom>
          </p:spPr>
          <p:txBody>
            <a:bodyPr lIns="0" tIns="0" rIns="0" bIns="0" anchor="b"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0000"/>
                </a:lnSpc>
                <a:buNone/>
              </a:pPr>
              <a:r>
                <a:rPr lang="en-US" sz="2700" b="1" dirty="0">
                  <a:latin typeface="Roboto"/>
                </a:rPr>
                <a:t>Saturday</a:t>
              </a:r>
            </a:p>
            <a:p>
              <a:pPr marL="0" indent="0">
                <a:lnSpc>
                  <a:spcPct val="70000"/>
                </a:lnSpc>
                <a:buNone/>
              </a:pPr>
              <a:r>
                <a:rPr lang="en-US" sz="2700" dirty="0">
                  <a:latin typeface="Roboto"/>
                </a:rPr>
                <a:t>Test Date</a:t>
              </a:r>
              <a:endParaRPr lang="en-US" sz="2700" dirty="0"/>
            </a:p>
          </p:txBody>
        </p:sp>
      </p:grpSp>
      <p:grpSp>
        <p:nvGrpSpPr>
          <p:cNvPr id="17" name="Group 16" descr="Alternate Test Date OCT 25"/>
          <p:cNvGrpSpPr/>
          <p:nvPr/>
        </p:nvGrpSpPr>
        <p:grpSpPr>
          <a:xfrm>
            <a:off x="9040025" y="856506"/>
            <a:ext cx="1510165" cy="2439171"/>
            <a:chOff x="4512245" y="4118429"/>
            <a:chExt cx="1510165" cy="2439171"/>
          </a:xfrm>
        </p:grpSpPr>
        <p:sp>
          <p:nvSpPr>
            <p:cNvPr id="18" name="Rectangle 17"/>
            <p:cNvSpPr/>
            <p:nvPr/>
          </p:nvSpPr>
          <p:spPr>
            <a:xfrm>
              <a:off x="4512245" y="5051743"/>
              <a:ext cx="1510165" cy="1505857"/>
            </a:xfrm>
            <a:prstGeom prst="rect">
              <a:avLst/>
            </a:prstGeom>
            <a:solidFill>
              <a:srgbClr val="1A89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4708527" y="5263589"/>
              <a:ext cx="1168740" cy="1267842"/>
            </a:xfrm>
            <a:prstGeom prst="rect">
              <a:avLst/>
            </a:prstGeom>
          </p:spPr>
          <p:txBody>
            <a:bodyPr lIns="0" tIns="0" rIns="0" bIns="0" anchor="ctr"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0000"/>
                </a:lnSpc>
                <a:buNone/>
              </a:pPr>
              <a:r>
                <a:rPr lang="en-US" sz="3200" b="1" dirty="0">
                  <a:solidFill>
                    <a:schemeClr val="bg1"/>
                  </a:solidFill>
                  <a:latin typeface="Roboto"/>
                </a:rPr>
                <a:t>OCT</a:t>
              </a:r>
            </a:p>
            <a:p>
              <a:pPr marL="0" indent="0" algn="ctr">
                <a:lnSpc>
                  <a:spcPct val="80000"/>
                </a:lnSpc>
                <a:buNone/>
              </a:pPr>
              <a:r>
                <a:rPr lang="en-US" sz="4600" b="1" dirty="0">
                  <a:solidFill>
                    <a:schemeClr val="bg1"/>
                  </a:solidFill>
                  <a:latin typeface="Roboto"/>
                </a:rPr>
                <a:t>25</a:t>
              </a:r>
              <a:endParaRPr lang="en-US" sz="4600" b="1" dirty="0">
                <a:solidFill>
                  <a:schemeClr val="bg1"/>
                </a:solidFill>
              </a:endParaRPr>
            </a:p>
          </p:txBody>
        </p:sp>
        <p:sp>
          <p:nvSpPr>
            <p:cNvPr id="20" name="Content Placeholder 2"/>
            <p:cNvSpPr txBox="1">
              <a:spLocks/>
            </p:cNvSpPr>
            <p:nvPr/>
          </p:nvSpPr>
          <p:spPr>
            <a:xfrm>
              <a:off x="4512245" y="4118429"/>
              <a:ext cx="1510165" cy="774102"/>
            </a:xfrm>
            <a:prstGeom prst="rect">
              <a:avLst/>
            </a:prstGeom>
          </p:spPr>
          <p:txBody>
            <a:bodyPr lIns="0" tIns="0" rIns="0" bIns="0" anchor="b" anchorCtr="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0000"/>
                </a:lnSpc>
                <a:buNone/>
              </a:pPr>
              <a:r>
                <a:rPr lang="en-US" sz="2700" b="1" dirty="0">
                  <a:latin typeface="Roboto"/>
                </a:rPr>
                <a:t>Alternate</a:t>
              </a:r>
            </a:p>
            <a:p>
              <a:pPr marL="0" indent="0">
                <a:lnSpc>
                  <a:spcPct val="70000"/>
                </a:lnSpc>
                <a:buNone/>
              </a:pPr>
              <a:r>
                <a:rPr lang="en-US" sz="2700" dirty="0">
                  <a:latin typeface="Roboto"/>
                </a:rPr>
                <a:t>Test Date</a:t>
              </a:r>
              <a:endParaRPr lang="en-US" sz="2700" dirty="0"/>
            </a:p>
          </p:txBody>
        </p:sp>
      </p:gr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17110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857" y="2040822"/>
            <a:ext cx="4242857" cy="1894365"/>
          </a:xfrm>
        </p:spPr>
        <p:txBody>
          <a:bodyPr/>
          <a:lstStyle/>
          <a:p>
            <a:r>
              <a:rPr lang="en-US" dirty="0"/>
              <a:t>Skills Tested </a:t>
            </a:r>
            <a:br>
              <a:rPr lang="en-US" dirty="0"/>
            </a:br>
            <a:r>
              <a:rPr lang="en-US" dirty="0"/>
              <a:t>on the </a:t>
            </a:r>
            <a:br>
              <a:rPr lang="en-US" dirty="0"/>
            </a:br>
            <a:r>
              <a:rPr lang="en-US" dirty="0"/>
              <a:t>PSAT/NMSQT</a:t>
            </a:r>
          </a:p>
        </p:txBody>
      </p:sp>
    </p:spTree>
    <p:extLst>
      <p:ext uri="{BB962C8B-B14F-4D97-AF65-F5344CB8AC3E}">
        <p14:creationId xmlns:p14="http://schemas.microsoft.com/office/powerpoint/2010/main" val="158503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05" y="856506"/>
            <a:ext cx="3687096" cy="1429578"/>
          </a:xfrm>
        </p:spPr>
        <p:txBody>
          <a:bodyPr anchor="t">
            <a:noAutofit/>
          </a:bodyPr>
          <a:lstStyle/>
          <a:p>
            <a:r>
              <a:rPr lang="en-US" sz="3600" dirty="0"/>
              <a:t>Skills Tested</a:t>
            </a:r>
          </a:p>
        </p:txBody>
      </p:sp>
      <p:sp>
        <p:nvSpPr>
          <p:cNvPr id="14" name="Content Placeholder 2"/>
          <p:cNvSpPr>
            <a:spLocks noGrp="1"/>
          </p:cNvSpPr>
          <p:nvPr>
            <p:ph idx="1"/>
          </p:nvPr>
        </p:nvSpPr>
        <p:spPr>
          <a:xfrm>
            <a:off x="5751285" y="559824"/>
            <a:ext cx="5986778" cy="5566339"/>
          </a:xfrm>
        </p:spPr>
        <p:txBody>
          <a:bodyPr/>
          <a:lstStyle/>
          <a:p>
            <a:pPr marL="0" indent="0">
              <a:lnSpc>
                <a:spcPct val="150000"/>
              </a:lnSpc>
              <a:buNone/>
            </a:pPr>
            <a:r>
              <a:rPr lang="en-US" sz="3500" dirty="0"/>
              <a:t>Reading Test</a:t>
            </a:r>
          </a:p>
          <a:p>
            <a:pPr marL="0" indent="0">
              <a:lnSpc>
                <a:spcPct val="150000"/>
              </a:lnSpc>
              <a:buNone/>
            </a:pPr>
            <a:r>
              <a:rPr lang="en-US" sz="3500" dirty="0"/>
              <a:t>Writing and Language Test</a:t>
            </a:r>
          </a:p>
          <a:p>
            <a:pPr marL="0" indent="0">
              <a:lnSpc>
                <a:spcPct val="150000"/>
              </a:lnSpc>
              <a:buNone/>
            </a:pPr>
            <a:r>
              <a:rPr lang="en-US" sz="3500" dirty="0"/>
              <a:t>Math Test</a:t>
            </a:r>
          </a:p>
        </p:txBody>
      </p:sp>
      <p:pic>
        <p:nvPicPr>
          <p:cNvPr id="3" name="Picture 2" descr="Icon of a book"/>
          <p:cNvPicPr>
            <a:picLocks noChangeAspect="1"/>
          </p:cNvPicPr>
          <p:nvPr/>
        </p:nvPicPr>
        <p:blipFill>
          <a:blip r:embed="rId2"/>
          <a:stretch>
            <a:fillRect/>
          </a:stretch>
        </p:blipFill>
        <p:spPr>
          <a:xfrm>
            <a:off x="4824088" y="888878"/>
            <a:ext cx="772302" cy="772302"/>
          </a:xfrm>
          <a:prstGeom prst="rect">
            <a:avLst/>
          </a:prstGeom>
        </p:spPr>
      </p:pic>
      <p:pic>
        <p:nvPicPr>
          <p:cNvPr id="9" name="Picture 8" descr="Icon of a pencil and paper"/>
          <p:cNvPicPr>
            <a:picLocks noChangeAspect="1"/>
          </p:cNvPicPr>
          <p:nvPr/>
        </p:nvPicPr>
        <p:blipFill>
          <a:blip r:embed="rId3"/>
          <a:stretch>
            <a:fillRect/>
          </a:stretch>
        </p:blipFill>
        <p:spPr>
          <a:xfrm>
            <a:off x="4824088" y="1805444"/>
            <a:ext cx="772302" cy="772302"/>
          </a:xfrm>
          <a:prstGeom prst="rect">
            <a:avLst/>
          </a:prstGeom>
        </p:spPr>
      </p:pic>
      <p:pic>
        <p:nvPicPr>
          <p:cNvPr id="6" name="Picture 5" descr="Icon of addition, subtraction, multiplication, and division signs"/>
          <p:cNvPicPr>
            <a:picLocks noChangeAspect="1"/>
          </p:cNvPicPr>
          <p:nvPr/>
        </p:nvPicPr>
        <p:blipFill>
          <a:blip r:embed="rId4"/>
          <a:stretch>
            <a:fillRect/>
          </a:stretch>
        </p:blipFill>
        <p:spPr>
          <a:xfrm>
            <a:off x="4824088" y="2722011"/>
            <a:ext cx="772302" cy="772302"/>
          </a:xfrm>
          <a:prstGeom prst="rect">
            <a:avLst/>
          </a:prstGeom>
        </p:spPr>
      </p:pic>
      <p:sp>
        <p:nvSpPr>
          <p:cNvPr id="12" name="Content Placeholder 1"/>
          <p:cNvSpPr txBox="1">
            <a:spLocks/>
          </p:cNvSpPr>
          <p:nvPr/>
        </p:nvSpPr>
        <p:spPr>
          <a:xfrm>
            <a:off x="5370286" y="3657597"/>
            <a:ext cx="6363222" cy="3063287"/>
          </a:xfrm>
          <a:prstGeom prst="rect">
            <a:avLst/>
          </a:prstGeom>
        </p:spPr>
        <p:txBody>
          <a:bodyPr lIns="0" tIns="228600" rIns="0" bIns="0"/>
          <a:lstStyle>
            <a:lvl1pPr marL="3429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1pPr>
            <a:lvl2pPr marL="8001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2pPr>
            <a:lvl3pPr marL="12573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3pPr>
            <a:lvl4pPr marL="17145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4pPr>
            <a:lvl5pPr marL="2171700" indent="-342900" algn="l" defTabSz="457200" rtl="0" eaLnBrk="1" latinLnBrk="0" hangingPunct="1">
              <a:spcBef>
                <a:spcPct val="20000"/>
              </a:spcBef>
              <a:buClr>
                <a:srgbClr val="009CDE"/>
              </a:buClr>
              <a:buFont typeface="Arial"/>
              <a:buChar char="•"/>
              <a:defRPr sz="2800" kern="1200">
                <a:solidFill>
                  <a:schemeClr val="tx1"/>
                </a:solidFill>
                <a:latin typeface="Roboto Medium"/>
                <a:ea typeface="+mn-ea"/>
                <a:cs typeface="Roboto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Roboto"/>
              </a:rPr>
              <a:t>Each test assesses the academic skills that students have developed over the years, primarily through their coursework. </a:t>
            </a:r>
          </a:p>
          <a:p>
            <a:r>
              <a:rPr lang="en-US" sz="2400" dirty="0">
                <a:latin typeface="Roboto"/>
              </a:rPr>
              <a:t>These skills are considered essential for success in high school, college, and career</a:t>
            </a:r>
            <a:r>
              <a:rPr lang="en-US" sz="2400" dirty="0"/>
              <a:t>. </a:t>
            </a:r>
          </a:p>
        </p:txBody>
      </p:sp>
      <p:sp>
        <p:nvSpPr>
          <p:cNvPr id="5" name="Slide Number Placeholder 4"/>
          <p:cNvSpPr>
            <a:spLocks noGrp="1"/>
          </p:cNvSpPr>
          <p:nvPr>
            <p:ph type="sldNum" sz="quarter" idx="12"/>
          </p:nvPr>
        </p:nvSpPr>
        <p:spPr>
          <a:prstGeom prst="rect">
            <a:avLst/>
          </a:prstGeom>
        </p:spPr>
        <p:txBody>
          <a:bodyPr/>
          <a:lstStyle/>
          <a:p>
            <a:fld id="{58B64256-0847-0E43-8322-5E20E92606A0}"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72025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Title Slide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Dividers">
  <a:themeElements>
    <a:clrScheme name="CBSAT">
      <a:dk1>
        <a:srgbClr val="1E1E1E"/>
      </a:dk1>
      <a:lt1>
        <a:srgbClr val="FFFFFF"/>
      </a:lt1>
      <a:dk2>
        <a:srgbClr val="44546A"/>
      </a:dk2>
      <a:lt2>
        <a:srgbClr val="E7E6E6"/>
      </a:lt2>
      <a:accent1>
        <a:srgbClr val="009CDE"/>
      </a:accent1>
      <a:accent2>
        <a:srgbClr val="71C5E8"/>
      </a:accent2>
      <a:accent3>
        <a:srgbClr val="FEDB00"/>
      </a:accent3>
      <a:accent4>
        <a:srgbClr val="E57200"/>
      </a:accent4>
      <a:accent5>
        <a:srgbClr val="009CDE"/>
      </a:accent5>
      <a:accent6>
        <a:srgbClr val="3A913F"/>
      </a:accent6>
      <a:hlink>
        <a:srgbClr val="009CDE"/>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tem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ntent Slides">
  <a:themeElements>
    <a:clrScheme name="CB-Blue-K-12">
      <a:dk1>
        <a:srgbClr val="1E1E1E"/>
      </a:dk1>
      <a:lt1>
        <a:srgbClr val="FFFFFF"/>
      </a:lt1>
      <a:dk2>
        <a:srgbClr val="505050"/>
      </a:dk2>
      <a:lt2>
        <a:srgbClr val="DCDCDC"/>
      </a:lt2>
      <a:accent1>
        <a:srgbClr val="009CDE"/>
      </a:accent1>
      <a:accent2>
        <a:srgbClr val="71C5E8"/>
      </a:accent2>
      <a:accent3>
        <a:srgbClr val="E57200"/>
      </a:accent3>
      <a:accent4>
        <a:srgbClr val="AF2D8A"/>
      </a:accent4>
      <a:accent5>
        <a:srgbClr val="1E1E1E"/>
      </a:accent5>
      <a:accent6>
        <a:srgbClr val="1E1E1E"/>
      </a:accent6>
      <a:hlink>
        <a:srgbClr val="006298"/>
      </a:hlink>
      <a:folHlink>
        <a:srgbClr val="E8796D"/>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 Content Slide - No Side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 Content Slide - Large Text (+4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 Content Slide - Large Text (+12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2448</TotalTime>
  <Words>957</Words>
  <Application>Microsoft Office PowerPoint</Application>
  <PresentationFormat>Widescreen</PresentationFormat>
  <Paragraphs>227</Paragraphs>
  <Slides>42</Slides>
  <Notes>2</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42</vt:i4>
      </vt:variant>
    </vt:vector>
  </HeadingPairs>
  <TitlesOfParts>
    <vt:vector size="55" baseType="lpstr">
      <vt:lpstr>Arial</vt:lpstr>
      <vt:lpstr>Calibri</vt:lpstr>
      <vt:lpstr>Roboto</vt:lpstr>
      <vt:lpstr>Roboto Medium</vt:lpstr>
      <vt:lpstr>Roboto Slab</vt:lpstr>
      <vt:lpstr>Roboto Slab Regular</vt:lpstr>
      <vt:lpstr>Title Slides</vt:lpstr>
      <vt:lpstr>Section Dividers</vt:lpstr>
      <vt:lpstr>Statement Slide</vt:lpstr>
      <vt:lpstr>2_Content Slides</vt:lpstr>
      <vt:lpstr>5. Content Slide - No Sidebar</vt:lpstr>
      <vt:lpstr>6. Content Slide - Large Text (+4pt)</vt:lpstr>
      <vt:lpstr>7. Content Slide - Large Text (+12pt)</vt:lpstr>
      <vt:lpstr>Prepare  for the  PSAT/NMSQT® 2017</vt:lpstr>
      <vt:lpstr>Contents</vt:lpstr>
      <vt:lpstr>What Is the PSAT/NMSQT?</vt:lpstr>
      <vt:lpstr>Some  Key Facts</vt:lpstr>
      <vt:lpstr>What to know about the  PSAT/NMSQT</vt:lpstr>
      <vt:lpstr>Benefits of the PSAT/NMSQT</vt:lpstr>
      <vt:lpstr>PSAT/NMSQT 2017 Test Dates</vt:lpstr>
      <vt:lpstr>Skills Tested  on the  PSAT/NMSQT</vt:lpstr>
      <vt:lpstr>Skills Tested</vt:lpstr>
      <vt:lpstr>Reading  Test</vt:lpstr>
      <vt:lpstr>Reading  Test </vt:lpstr>
      <vt:lpstr>Writing and Language  Test</vt:lpstr>
      <vt:lpstr>Writing and Language  Test </vt:lpstr>
      <vt:lpstr>Math Test</vt:lpstr>
      <vt:lpstr>Math Test </vt:lpstr>
      <vt:lpstr>How Does the PSAT/NMSQT Connect to the SAT?</vt:lpstr>
      <vt:lpstr>How Does the PSAT/NMSQT Connect to the SAT?  </vt:lpstr>
      <vt:lpstr>How Does the PSAT/NMSQT Compare to the SAT?        </vt:lpstr>
      <vt:lpstr>How to Prepare for the PSAT/NMSQT</vt:lpstr>
      <vt:lpstr>Know How the PSAT/NMSQT   Is Scored</vt:lpstr>
      <vt:lpstr>Personalized Skills Information</vt:lpstr>
      <vt:lpstr>Preparation Starts in  School</vt:lpstr>
      <vt:lpstr>Sample PSAT/NMSQT Questions</vt:lpstr>
      <vt:lpstr>Reading  Test   </vt:lpstr>
      <vt:lpstr>Reading  Test  </vt:lpstr>
      <vt:lpstr>Reading  Test    </vt:lpstr>
      <vt:lpstr>Writing and Language  Test    </vt:lpstr>
      <vt:lpstr>Writing and Language  Test  </vt:lpstr>
      <vt:lpstr>Writing and Language  Test   </vt:lpstr>
      <vt:lpstr>Math Test      </vt:lpstr>
      <vt:lpstr>Math Test  </vt:lpstr>
      <vt:lpstr>Math Test          </vt:lpstr>
      <vt:lpstr>Math Test       </vt:lpstr>
      <vt:lpstr>Math Test    </vt:lpstr>
      <vt:lpstr>Math Section</vt:lpstr>
      <vt:lpstr>Math Section     </vt:lpstr>
      <vt:lpstr>Math Section </vt:lpstr>
      <vt:lpstr>Resources</vt:lpstr>
      <vt:lpstr>Resources </vt:lpstr>
      <vt:lpstr>Resources   </vt:lpstr>
      <vt:lpstr>Take the 2017 PSAT/NMSQT</vt:lpstr>
      <vt:lpstr>Good luck!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for the 2017 PSAT/NMSQT | SAT Suite of Assessments – The College Board</dc:title>
  <dc:subject>Educators can use this presentation to help students and families understand what’s on the PSAT/NMSQT and the benefits of taking the test.</dc:subject>
  <dc:creator>The College Board;PSAT/NMSQT;SAT Suite of Assessments</dc:creator>
  <cp:lastModifiedBy>Sarah Short</cp:lastModifiedBy>
  <cp:revision>252</cp:revision>
  <dcterms:created xsi:type="dcterms:W3CDTF">2016-08-22T23:40:38Z</dcterms:created>
  <dcterms:modified xsi:type="dcterms:W3CDTF">2017-09-07T19:15:15Z</dcterms:modified>
</cp:coreProperties>
</file>